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notesMasterIdLst>
    <p:notesMasterId r:id="rId23"/>
  </p:notesMasterIdLst>
  <p:sldIdLst>
    <p:sldId id="300" r:id="rId2"/>
    <p:sldId id="299" r:id="rId3"/>
    <p:sldId id="257" r:id="rId4"/>
    <p:sldId id="297" r:id="rId5"/>
    <p:sldId id="263" r:id="rId6"/>
    <p:sldId id="301" r:id="rId7"/>
    <p:sldId id="302" r:id="rId8"/>
    <p:sldId id="303" r:id="rId9"/>
    <p:sldId id="265" r:id="rId10"/>
    <p:sldId id="266" r:id="rId11"/>
    <p:sldId id="268" r:id="rId12"/>
    <p:sldId id="269" r:id="rId13"/>
    <p:sldId id="270" r:id="rId14"/>
    <p:sldId id="305" r:id="rId15"/>
    <p:sldId id="271" r:id="rId16"/>
    <p:sldId id="272" r:id="rId17"/>
    <p:sldId id="273" r:id="rId18"/>
    <p:sldId id="274" r:id="rId19"/>
    <p:sldId id="275" r:id="rId20"/>
    <p:sldId id="287" r:id="rId21"/>
    <p:sldId id="276" r:id="rId22"/>
  </p:sldIdLst>
  <p:sldSz cx="9144000" cy="6858000" type="screen4x3"/>
  <p:notesSz cx="6858000" cy="9144000"/>
  <p:defaultTextStyle>
    <a:defPPr>
      <a:defRPr lang="ar-SA"/>
    </a:defPPr>
    <a:lvl1pPr algn="r" rtl="1" fontAlgn="base">
      <a:spcBef>
        <a:spcPct val="0"/>
      </a:spcBef>
      <a:spcAft>
        <a:spcPct val="0"/>
      </a:spcAft>
      <a:defRPr b="1" kern="1200">
        <a:solidFill>
          <a:schemeClr val="tx1"/>
        </a:solidFill>
        <a:latin typeface="Times New Roman" pitchFamily="18" charset="0"/>
        <a:ea typeface="+mn-ea"/>
        <a:cs typeface="Arial" pitchFamily="34" charset="0"/>
      </a:defRPr>
    </a:lvl1pPr>
    <a:lvl2pPr marL="457200" algn="r" rtl="1" fontAlgn="base">
      <a:spcBef>
        <a:spcPct val="0"/>
      </a:spcBef>
      <a:spcAft>
        <a:spcPct val="0"/>
      </a:spcAft>
      <a:defRPr b="1" kern="1200">
        <a:solidFill>
          <a:schemeClr val="tx1"/>
        </a:solidFill>
        <a:latin typeface="Times New Roman" pitchFamily="18" charset="0"/>
        <a:ea typeface="+mn-ea"/>
        <a:cs typeface="Arial" pitchFamily="34" charset="0"/>
      </a:defRPr>
    </a:lvl2pPr>
    <a:lvl3pPr marL="914400" algn="r" rtl="1" fontAlgn="base">
      <a:spcBef>
        <a:spcPct val="0"/>
      </a:spcBef>
      <a:spcAft>
        <a:spcPct val="0"/>
      </a:spcAft>
      <a:defRPr b="1" kern="1200">
        <a:solidFill>
          <a:schemeClr val="tx1"/>
        </a:solidFill>
        <a:latin typeface="Times New Roman" pitchFamily="18" charset="0"/>
        <a:ea typeface="+mn-ea"/>
        <a:cs typeface="Arial" pitchFamily="34" charset="0"/>
      </a:defRPr>
    </a:lvl3pPr>
    <a:lvl4pPr marL="1371600" algn="r" rtl="1" fontAlgn="base">
      <a:spcBef>
        <a:spcPct val="0"/>
      </a:spcBef>
      <a:spcAft>
        <a:spcPct val="0"/>
      </a:spcAft>
      <a:defRPr b="1" kern="1200">
        <a:solidFill>
          <a:schemeClr val="tx1"/>
        </a:solidFill>
        <a:latin typeface="Times New Roman" pitchFamily="18" charset="0"/>
        <a:ea typeface="+mn-ea"/>
        <a:cs typeface="Arial" pitchFamily="34" charset="0"/>
      </a:defRPr>
    </a:lvl4pPr>
    <a:lvl5pPr marL="1828800" algn="r" rtl="1" fontAlgn="base">
      <a:spcBef>
        <a:spcPct val="0"/>
      </a:spcBef>
      <a:spcAft>
        <a:spcPct val="0"/>
      </a:spcAft>
      <a:defRPr b="1" kern="1200">
        <a:solidFill>
          <a:schemeClr val="tx1"/>
        </a:solidFill>
        <a:latin typeface="Times New Roman" pitchFamily="18" charset="0"/>
        <a:ea typeface="+mn-ea"/>
        <a:cs typeface="Arial" pitchFamily="34" charset="0"/>
      </a:defRPr>
    </a:lvl5pPr>
    <a:lvl6pPr marL="2286000" algn="l" defTabSz="914400" rtl="0" eaLnBrk="1" latinLnBrk="0" hangingPunct="1">
      <a:defRPr b="1" kern="1200">
        <a:solidFill>
          <a:schemeClr val="tx1"/>
        </a:solidFill>
        <a:latin typeface="Times New Roman" pitchFamily="18" charset="0"/>
        <a:ea typeface="+mn-ea"/>
        <a:cs typeface="Arial" pitchFamily="34" charset="0"/>
      </a:defRPr>
    </a:lvl6pPr>
    <a:lvl7pPr marL="2743200" algn="l" defTabSz="914400" rtl="0" eaLnBrk="1" latinLnBrk="0" hangingPunct="1">
      <a:defRPr b="1" kern="1200">
        <a:solidFill>
          <a:schemeClr val="tx1"/>
        </a:solidFill>
        <a:latin typeface="Times New Roman" pitchFamily="18" charset="0"/>
        <a:ea typeface="+mn-ea"/>
        <a:cs typeface="Arial" pitchFamily="34" charset="0"/>
      </a:defRPr>
    </a:lvl7pPr>
    <a:lvl8pPr marL="3200400" algn="l" defTabSz="914400" rtl="0" eaLnBrk="1" latinLnBrk="0" hangingPunct="1">
      <a:defRPr b="1" kern="1200">
        <a:solidFill>
          <a:schemeClr val="tx1"/>
        </a:solidFill>
        <a:latin typeface="Times New Roman" pitchFamily="18" charset="0"/>
        <a:ea typeface="+mn-ea"/>
        <a:cs typeface="Arial" pitchFamily="34" charset="0"/>
      </a:defRPr>
    </a:lvl8pPr>
    <a:lvl9pPr marL="3657600" algn="l" defTabSz="914400" rtl="0" eaLnBrk="1" latinLnBrk="0" hangingPunct="1">
      <a:defRPr b="1" kern="1200">
        <a:solidFill>
          <a:schemeClr val="tx1"/>
        </a:solidFill>
        <a:latin typeface="Times New Roman" pitchFamily="18"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67" d="100"/>
          <a:sy n="67" d="100"/>
        </p:scale>
        <p:origin x="-606" y="-10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492"/>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latin typeface="Arial" pitchFamily="34" charset="0"/>
              </a:defRPr>
            </a:lvl1pPr>
          </a:lstStyle>
          <a:p>
            <a:endParaRPr lang="en-US"/>
          </a:p>
        </p:txBody>
      </p:sp>
      <p:sp>
        <p:nvSpPr>
          <p:cNvPr id="4099" name="Rectangle 3"/>
          <p:cNvSpPr>
            <a:spLocks noGrp="1" noChangeArrowheads="1"/>
          </p:cNvSpPr>
          <p:nvPr>
            <p:ph type="dt" idx="1"/>
          </p:nvPr>
        </p:nvSpPr>
        <p:spPr bwMode="auto">
          <a:xfrm>
            <a:off x="1588"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b="0">
                <a:latin typeface="Arial" pitchFamily="34" charset="0"/>
              </a:defRPr>
            </a:lvl1pPr>
          </a:lstStyle>
          <a:p>
            <a:endParaRPr lang="en-US"/>
          </a:p>
        </p:txBody>
      </p:sp>
      <p:sp>
        <p:nvSpPr>
          <p:cNvPr id="410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2" name="Rectangle 6"/>
          <p:cNvSpPr>
            <a:spLocks noGrp="1" noChangeArrowheads="1"/>
          </p:cNvSpPr>
          <p:nvPr>
            <p:ph type="ftr" sz="quarter" idx="4"/>
          </p:nvPr>
        </p:nvSpPr>
        <p:spPr bwMode="auto">
          <a:xfrm>
            <a:off x="388620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latin typeface="Arial" pitchFamily="34" charset="0"/>
              </a:defRPr>
            </a:lvl1pPr>
          </a:lstStyle>
          <a:p>
            <a:endParaRPr lang="en-US"/>
          </a:p>
        </p:txBody>
      </p:sp>
      <p:sp>
        <p:nvSpPr>
          <p:cNvPr id="4103" name="Rectangle 7"/>
          <p:cNvSpPr>
            <a:spLocks noGrp="1" noChangeArrowheads="1"/>
          </p:cNvSpPr>
          <p:nvPr>
            <p:ph type="sldNum" sz="quarter" idx="5"/>
          </p:nvPr>
        </p:nvSpPr>
        <p:spPr bwMode="auto">
          <a:xfrm>
            <a:off x="1588"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b="0">
                <a:latin typeface="Arial" pitchFamily="34" charset="0"/>
              </a:defRPr>
            </a:lvl1pPr>
          </a:lstStyle>
          <a:p>
            <a:fld id="{387338BF-CA67-49A4-ACC6-CBFAFCDE7DEF}" type="slidenum">
              <a:rPr lang="ar-SA"/>
              <a:pPr/>
              <a:t>‹#›</a:t>
            </a:fld>
            <a:endParaRPr lang="en-US"/>
          </a:p>
        </p:txBody>
      </p:sp>
    </p:spTree>
  </p:cSld>
  <p:clrMap bg1="lt1" tx1="dk1" bg2="lt2" tx2="dk2" accent1="accent1" accent2="accent2" accent3="accent3" accent4="accent4" accent5="accent5" accent6="accent6" hlink="hlink" folHlink="folHlink"/>
  <p:notesStyle>
    <a:lvl1pPr algn="r" rtl="1" fontAlgn="base">
      <a:spcBef>
        <a:spcPct val="30000"/>
      </a:spcBef>
      <a:spcAft>
        <a:spcPct val="0"/>
      </a:spcAft>
      <a:defRPr sz="1200" kern="1200">
        <a:solidFill>
          <a:schemeClr val="tx1"/>
        </a:solidFill>
        <a:latin typeface="Arial" pitchFamily="34" charset="0"/>
        <a:ea typeface="+mn-ea"/>
        <a:cs typeface="Arial" pitchFamily="34" charset="0"/>
      </a:defRPr>
    </a:lvl1pPr>
    <a:lvl2pPr marL="457200" algn="r" rtl="1" fontAlgn="base">
      <a:spcBef>
        <a:spcPct val="30000"/>
      </a:spcBef>
      <a:spcAft>
        <a:spcPct val="0"/>
      </a:spcAft>
      <a:defRPr sz="1200" kern="1200">
        <a:solidFill>
          <a:schemeClr val="tx1"/>
        </a:solidFill>
        <a:latin typeface="Arial" pitchFamily="34" charset="0"/>
        <a:ea typeface="+mn-ea"/>
        <a:cs typeface="Arial" pitchFamily="34" charset="0"/>
      </a:defRPr>
    </a:lvl2pPr>
    <a:lvl3pPr marL="914400" algn="r" rtl="1" fontAlgn="base">
      <a:spcBef>
        <a:spcPct val="30000"/>
      </a:spcBef>
      <a:spcAft>
        <a:spcPct val="0"/>
      </a:spcAft>
      <a:defRPr sz="1200" kern="1200">
        <a:solidFill>
          <a:schemeClr val="tx1"/>
        </a:solidFill>
        <a:latin typeface="Arial" pitchFamily="34" charset="0"/>
        <a:ea typeface="+mn-ea"/>
        <a:cs typeface="Arial" pitchFamily="34" charset="0"/>
      </a:defRPr>
    </a:lvl3pPr>
    <a:lvl4pPr marL="1371600" algn="r" rtl="1" fontAlgn="base">
      <a:spcBef>
        <a:spcPct val="30000"/>
      </a:spcBef>
      <a:spcAft>
        <a:spcPct val="0"/>
      </a:spcAft>
      <a:defRPr sz="1200" kern="1200">
        <a:solidFill>
          <a:schemeClr val="tx1"/>
        </a:solidFill>
        <a:latin typeface="Arial" pitchFamily="34" charset="0"/>
        <a:ea typeface="+mn-ea"/>
        <a:cs typeface="Arial" pitchFamily="34" charset="0"/>
      </a:defRPr>
    </a:lvl4pPr>
    <a:lvl5pPr marL="1828800" algn="r" rtl="1" fontAlgn="base">
      <a:spcBef>
        <a:spcPct val="30000"/>
      </a:spcBef>
      <a:spcAft>
        <a:spcPct val="0"/>
      </a:spcAft>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06F7F85A-C1BB-4D3E-9621-6A3B1A79D144}" type="slidenum">
              <a:rPr lang="ar-SA"/>
              <a:pPr/>
              <a:t>2</a:t>
            </a:fld>
            <a:endParaRPr lang="en-US"/>
          </a:p>
        </p:txBody>
      </p:sp>
      <p:sp>
        <p:nvSpPr>
          <p:cNvPr id="921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rtl="0"/>
            <a:fld id="{463A1D58-C3F4-426C-BA06-27C6E9A7BB73}" type="slidenum">
              <a:rPr lang="ar-SA" sz="1200" b="0">
                <a:latin typeface="Arial" pitchFamily="34" charset="0"/>
              </a:rPr>
              <a:pPr rtl="0"/>
              <a:t>2</a:t>
            </a:fld>
            <a:endParaRPr lang="en-US" sz="1200" b="0">
              <a:latin typeface="Arial" pitchFamily="34" charset="0"/>
            </a:endParaRPr>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p:txBody>
          <a:bodyPr/>
          <a:lstStyle/>
          <a:p>
            <a:endParaRPr lang="af-ZA"/>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D5AC8892-6FDD-4A70-B1B6-0E85E7E7B1D5}" type="slidenum">
              <a:rPr lang="ar-SA"/>
              <a:pPr/>
              <a:t>14</a:t>
            </a:fld>
            <a:endParaRPr lang="en-US"/>
          </a:p>
        </p:txBody>
      </p:sp>
      <p:sp>
        <p:nvSpPr>
          <p:cNvPr id="3072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rtl="0"/>
            <a:fld id="{ADDAFECF-2885-4712-B116-C0057CEBB108}" type="slidenum">
              <a:rPr lang="ar-SA" sz="1200" b="0">
                <a:latin typeface="Arial" pitchFamily="34" charset="0"/>
              </a:rPr>
              <a:pPr rtl="0"/>
              <a:t>14</a:t>
            </a:fld>
            <a:endParaRPr lang="en-US" sz="1200" b="0">
              <a:latin typeface="Arial" pitchFamily="34" charset="0"/>
            </a:endParaRPr>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p:txBody>
          <a:bodyPr/>
          <a:lstStyle/>
          <a:p>
            <a:endParaRPr lang="af-ZA"/>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D5AC8892-6FDD-4A70-B1B6-0E85E7E7B1D5}" type="slidenum">
              <a:rPr lang="ar-SA"/>
              <a:pPr/>
              <a:t>15</a:t>
            </a:fld>
            <a:endParaRPr lang="en-US"/>
          </a:p>
        </p:txBody>
      </p:sp>
      <p:sp>
        <p:nvSpPr>
          <p:cNvPr id="3072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rtl="0"/>
            <a:fld id="{ADDAFECF-2885-4712-B116-C0057CEBB108}" type="slidenum">
              <a:rPr lang="ar-SA" sz="1200" b="0">
                <a:latin typeface="Arial" pitchFamily="34" charset="0"/>
              </a:rPr>
              <a:pPr rtl="0"/>
              <a:t>15</a:t>
            </a:fld>
            <a:endParaRPr lang="en-US" sz="1200" b="0">
              <a:latin typeface="Arial" pitchFamily="34" charset="0"/>
            </a:endParaRPr>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p:txBody>
          <a:bodyPr/>
          <a:lstStyle/>
          <a:p>
            <a:endParaRPr lang="af-ZA"/>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8D3F3708-CB8C-42EF-A49C-B2C8F4462E68}" type="slidenum">
              <a:rPr lang="ar-SA"/>
              <a:pPr/>
              <a:t>16</a:t>
            </a:fld>
            <a:endParaRPr lang="en-US"/>
          </a:p>
        </p:txBody>
      </p:sp>
      <p:sp>
        <p:nvSpPr>
          <p:cNvPr id="3277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rtl="0"/>
            <a:fld id="{0F741787-EEA5-4435-9797-7B889FD6B2AC}" type="slidenum">
              <a:rPr lang="ar-SA" sz="1200" b="0">
                <a:latin typeface="Arial" pitchFamily="34" charset="0"/>
              </a:rPr>
              <a:pPr rtl="0"/>
              <a:t>16</a:t>
            </a:fld>
            <a:endParaRPr lang="en-US" sz="1200" b="0">
              <a:latin typeface="Arial" pitchFamily="34" charset="0"/>
            </a:endParaRPr>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p:txBody>
          <a:bodyPr/>
          <a:lstStyle/>
          <a:p>
            <a:endParaRPr lang="af-ZA"/>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7FD06D5C-76EE-4E76-8ACB-2A8B7108B3A1}" type="slidenum">
              <a:rPr lang="ar-SA"/>
              <a:pPr/>
              <a:t>17</a:t>
            </a:fld>
            <a:endParaRPr lang="en-US"/>
          </a:p>
        </p:txBody>
      </p:sp>
      <p:sp>
        <p:nvSpPr>
          <p:cNvPr id="3481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rtl="0"/>
            <a:fld id="{3AB4DA94-3D94-440E-A002-A7A631A78225}" type="slidenum">
              <a:rPr lang="ar-SA" sz="1200" b="0">
                <a:latin typeface="Arial" pitchFamily="34" charset="0"/>
              </a:rPr>
              <a:pPr rtl="0"/>
              <a:t>17</a:t>
            </a:fld>
            <a:endParaRPr lang="en-US" sz="1200" b="0">
              <a:latin typeface="Arial" pitchFamily="34" charset="0"/>
            </a:endParaRPr>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p:txBody>
          <a:bodyPr/>
          <a:lstStyle/>
          <a:p>
            <a:endParaRPr lang="af-ZA"/>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E1E5F6A1-A3D6-453C-91B1-DE110EDD38ED}" type="slidenum">
              <a:rPr lang="ar-SA"/>
              <a:pPr/>
              <a:t>18</a:t>
            </a:fld>
            <a:endParaRPr lang="en-US"/>
          </a:p>
        </p:txBody>
      </p:sp>
      <p:sp>
        <p:nvSpPr>
          <p:cNvPr id="3686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rtl="0"/>
            <a:fld id="{23468037-D814-4F9A-B746-CF4380E18A07}" type="slidenum">
              <a:rPr lang="ar-SA" sz="1200" b="0">
                <a:latin typeface="Arial" pitchFamily="34" charset="0"/>
              </a:rPr>
              <a:pPr rtl="0"/>
              <a:t>18</a:t>
            </a:fld>
            <a:endParaRPr lang="en-US" sz="1200" b="0">
              <a:latin typeface="Arial" pitchFamily="34" charset="0"/>
            </a:endParaRPr>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p:txBody>
          <a:bodyPr/>
          <a:lstStyle/>
          <a:p>
            <a:endParaRPr lang="af-ZA"/>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C84CDB87-E84C-4223-8132-C734FA45AB7E}" type="slidenum">
              <a:rPr lang="ar-SA"/>
              <a:pPr/>
              <a:t>19</a:t>
            </a:fld>
            <a:endParaRPr lang="en-US"/>
          </a:p>
        </p:txBody>
      </p:sp>
      <p:sp>
        <p:nvSpPr>
          <p:cNvPr id="3891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rtl="0"/>
            <a:fld id="{BAF0A6D1-FE89-4921-973B-85C1B81EAFCA}" type="slidenum">
              <a:rPr lang="ar-SA" sz="1200" b="0">
                <a:latin typeface="Arial" pitchFamily="34" charset="0"/>
              </a:rPr>
              <a:pPr rtl="0"/>
              <a:t>19</a:t>
            </a:fld>
            <a:endParaRPr lang="en-US" sz="1200" b="0">
              <a:latin typeface="Arial" pitchFamily="34" charset="0"/>
            </a:endParaRPr>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p:txBody>
          <a:bodyPr/>
          <a:lstStyle/>
          <a:p>
            <a:endParaRPr lang="af-ZA"/>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E1E5F6A1-A3D6-453C-91B1-DE110EDD38ED}" type="slidenum">
              <a:rPr lang="ar-SA"/>
              <a:pPr/>
              <a:t>20</a:t>
            </a:fld>
            <a:endParaRPr lang="en-US"/>
          </a:p>
        </p:txBody>
      </p:sp>
      <p:sp>
        <p:nvSpPr>
          <p:cNvPr id="3686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rtl="0"/>
            <a:fld id="{23468037-D814-4F9A-B746-CF4380E18A07}" type="slidenum">
              <a:rPr lang="ar-SA" sz="1200" b="0">
                <a:latin typeface="Arial" pitchFamily="34" charset="0"/>
              </a:rPr>
              <a:pPr rtl="0"/>
              <a:t>20</a:t>
            </a:fld>
            <a:endParaRPr lang="en-US" sz="1200" b="0">
              <a:latin typeface="Arial" pitchFamily="34" charset="0"/>
            </a:endParaRPr>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p:txBody>
          <a:bodyPr/>
          <a:lstStyle/>
          <a:p>
            <a:endParaRPr lang="af-ZA"/>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FCE89B35-2D87-4DAF-8E34-112EE318B2E5}" type="slidenum">
              <a:rPr lang="ar-SA"/>
              <a:pPr/>
              <a:t>21</a:t>
            </a:fld>
            <a:endParaRPr lang="en-US"/>
          </a:p>
        </p:txBody>
      </p:sp>
      <p:sp>
        <p:nvSpPr>
          <p:cNvPr id="4096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rtl="0"/>
            <a:fld id="{50D64760-F16B-4067-B45C-A93CB1552DBB}" type="slidenum">
              <a:rPr lang="ar-SA" sz="1200" b="0">
                <a:latin typeface="Arial" pitchFamily="34" charset="0"/>
              </a:rPr>
              <a:pPr rtl="0"/>
              <a:t>21</a:t>
            </a:fld>
            <a:endParaRPr lang="en-US" sz="1200" b="0">
              <a:latin typeface="Arial" pitchFamily="34" charset="0"/>
            </a:endParaRPr>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p:txBody>
          <a:bodyPr/>
          <a:lstStyle/>
          <a:p>
            <a:endParaRPr lang="af-ZA"/>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2D70CD51-8839-412B-BFB1-21EDB2D7C8FF}" type="slidenum">
              <a:rPr lang="ar-SA"/>
              <a:pPr/>
              <a:t>3</a:t>
            </a:fld>
            <a:endParaRPr lang="en-US"/>
          </a:p>
        </p:txBody>
      </p:sp>
      <p:sp>
        <p:nvSpPr>
          <p:cNvPr id="512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rtl="0"/>
            <a:fld id="{36D18287-E1CD-4B7E-8BF3-8A18D7088BD1}" type="slidenum">
              <a:rPr lang="ar-SA" sz="1200" b="0">
                <a:latin typeface="Arial" pitchFamily="34" charset="0"/>
              </a:rPr>
              <a:pPr rtl="0"/>
              <a:t>3</a:t>
            </a:fld>
            <a:endParaRPr lang="en-US" sz="1200" b="0">
              <a:latin typeface="Arial" pitchFamily="34" charset="0"/>
            </a:endParaRPr>
          </a:p>
        </p:txBody>
      </p:sp>
      <p:sp>
        <p:nvSpPr>
          <p:cNvPr id="5123" name="Rectangle 2"/>
          <p:cNvSpPr>
            <a:spLocks noGrp="1" noRot="1" noChangeAspect="1" noChangeArrowheads="1" noTextEdit="1"/>
          </p:cNvSpPr>
          <p:nvPr>
            <p:ph type="sldImg"/>
          </p:nvPr>
        </p:nvSpPr>
        <p:spPr>
          <a:ln/>
        </p:spPr>
      </p:sp>
      <p:sp>
        <p:nvSpPr>
          <p:cNvPr id="5124" name="Rectangle 3"/>
          <p:cNvSpPr>
            <a:spLocks noGrp="1" noChangeArrowheads="1"/>
          </p:cNvSpPr>
          <p:nvPr>
            <p:ph type="body" idx="1"/>
          </p:nvPr>
        </p:nvSpPr>
        <p:spPr/>
        <p:txBody>
          <a:bodyPr/>
          <a:lstStyle/>
          <a:p>
            <a:endParaRPr lang="af-ZA"/>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30179B04-15F6-48E7-9693-7C254D08CFBE}" type="slidenum">
              <a:rPr lang="ar-SA" smtClean="0"/>
              <a:pPr/>
              <a:t>4</a:t>
            </a:fld>
            <a:endParaRPr lang="en-US" smtClean="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eaLnBrk="1" hangingPunct="1"/>
            <a:endParaRPr lang="af-ZA"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7FD7D947-76D2-46DB-934C-71305201B2B5}" type="slidenum">
              <a:rPr lang="ar-SA"/>
              <a:pPr/>
              <a:t>5</a:t>
            </a:fld>
            <a:endParaRPr lang="en-US"/>
          </a:p>
        </p:txBody>
      </p:sp>
      <p:sp>
        <p:nvSpPr>
          <p:cNvPr id="1433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rtl="0"/>
            <a:fld id="{9D028504-4A9F-40A4-92EC-8EBBB7E5F319}" type="slidenum">
              <a:rPr lang="ar-SA" sz="1200" b="0">
                <a:latin typeface="Arial" pitchFamily="34" charset="0"/>
              </a:rPr>
              <a:pPr rtl="0"/>
              <a:t>5</a:t>
            </a:fld>
            <a:endParaRPr lang="en-US" sz="1200" b="0">
              <a:latin typeface="Arial" pitchFamily="34" charset="0"/>
            </a:endParaRPr>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p:txBody>
          <a:bodyPr/>
          <a:lstStyle/>
          <a:p>
            <a:endParaRPr lang="af-ZA"/>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10D2E465-E168-489A-A461-F1791511D2BD}" type="slidenum">
              <a:rPr lang="ar-SA"/>
              <a:pPr/>
              <a:t>9</a:t>
            </a:fld>
            <a:endParaRPr lang="en-US"/>
          </a:p>
        </p:txBody>
      </p:sp>
      <p:sp>
        <p:nvSpPr>
          <p:cNvPr id="1843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rtl="0"/>
            <a:fld id="{E72C4909-FC80-4D9A-8625-BFFCD03F0B8B}" type="slidenum">
              <a:rPr lang="ar-SA" sz="1200" b="0">
                <a:latin typeface="Arial" pitchFamily="34" charset="0"/>
              </a:rPr>
              <a:pPr rtl="0"/>
              <a:t>9</a:t>
            </a:fld>
            <a:endParaRPr lang="en-US" sz="1200" b="0">
              <a:latin typeface="Arial" pitchFamily="34" charset="0"/>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p:txBody>
          <a:bodyPr/>
          <a:lstStyle/>
          <a:p>
            <a:endParaRPr lang="af-ZA"/>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43036A02-9500-4031-B579-AC8650E1FA02}" type="slidenum">
              <a:rPr lang="ar-SA"/>
              <a:pPr/>
              <a:t>10</a:t>
            </a:fld>
            <a:endParaRPr lang="en-US"/>
          </a:p>
        </p:txBody>
      </p:sp>
      <p:sp>
        <p:nvSpPr>
          <p:cNvPr id="2048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rtl="0"/>
            <a:fld id="{0A7C4F91-4B27-442A-8997-98DA04A001A5}" type="slidenum">
              <a:rPr lang="ar-SA" sz="1200" b="0">
                <a:latin typeface="Arial" pitchFamily="34" charset="0"/>
              </a:rPr>
              <a:pPr rtl="0"/>
              <a:t>10</a:t>
            </a:fld>
            <a:endParaRPr lang="en-US" sz="1200" b="0">
              <a:latin typeface="Arial" pitchFamily="34" charset="0"/>
            </a:endParaRPr>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p:txBody>
          <a:bodyPr/>
          <a:lstStyle/>
          <a:p>
            <a:endParaRPr lang="af-ZA"/>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CA44347C-501D-4053-8CAB-546DEEFDD9D4}" type="slidenum">
              <a:rPr lang="ar-SA"/>
              <a:pPr/>
              <a:t>11</a:t>
            </a:fld>
            <a:endParaRPr lang="en-US"/>
          </a:p>
        </p:txBody>
      </p:sp>
      <p:sp>
        <p:nvSpPr>
          <p:cNvPr id="2457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rtl="0"/>
            <a:fld id="{B123C050-3D9F-4F52-B417-3A3C3188A3CB}" type="slidenum">
              <a:rPr lang="ar-SA" sz="1200" b="0">
                <a:latin typeface="Arial" pitchFamily="34" charset="0"/>
              </a:rPr>
              <a:pPr rtl="0"/>
              <a:t>11</a:t>
            </a:fld>
            <a:endParaRPr lang="en-US" sz="1200" b="0">
              <a:latin typeface="Arial" pitchFamily="34" charset="0"/>
            </a:endParaRPr>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p:txBody>
          <a:bodyPr/>
          <a:lstStyle/>
          <a:p>
            <a:endParaRPr lang="af-ZA"/>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CB578ECC-7678-4A54-A079-19B345C63070}" type="slidenum">
              <a:rPr lang="ar-SA"/>
              <a:pPr/>
              <a:t>12</a:t>
            </a:fld>
            <a:endParaRPr lang="en-US"/>
          </a:p>
        </p:txBody>
      </p:sp>
      <p:sp>
        <p:nvSpPr>
          <p:cNvPr id="2662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rtl="0"/>
            <a:fld id="{BCF107F7-A99C-451C-8C2F-DC281FF14211}" type="slidenum">
              <a:rPr lang="ar-SA" sz="1200" b="0">
                <a:latin typeface="Arial" pitchFamily="34" charset="0"/>
              </a:rPr>
              <a:pPr rtl="0"/>
              <a:t>12</a:t>
            </a:fld>
            <a:endParaRPr lang="en-US" sz="1200" b="0">
              <a:latin typeface="Arial" pitchFamily="34" charset="0"/>
            </a:endParaRPr>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p:txBody>
          <a:bodyPr/>
          <a:lstStyle/>
          <a:p>
            <a:endParaRPr lang="af-ZA"/>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AED3F639-22E5-4A8F-8D37-1CDB15A35892}" type="slidenum">
              <a:rPr lang="ar-SA"/>
              <a:pPr/>
              <a:t>13</a:t>
            </a:fld>
            <a:endParaRPr lang="en-US"/>
          </a:p>
        </p:txBody>
      </p:sp>
      <p:sp>
        <p:nvSpPr>
          <p:cNvPr id="2867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rtl="0"/>
            <a:fld id="{C5EFC228-C804-438F-B287-5DE09514F074}" type="slidenum">
              <a:rPr lang="ar-SA" sz="1200" b="0">
                <a:latin typeface="Arial" pitchFamily="34" charset="0"/>
              </a:rPr>
              <a:pPr rtl="0"/>
              <a:t>13</a:t>
            </a:fld>
            <a:endParaRPr lang="en-US" sz="1200" b="0">
              <a:latin typeface="Arial" pitchFamily="34" charset="0"/>
            </a:endParaRPr>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p:txBody>
          <a:bodyPr/>
          <a:lstStyle/>
          <a:p>
            <a:endParaRPr lang="af-ZA"/>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A28CCA59-8638-4AAA-899A-368D91F0F38B}" type="slidenum">
              <a:rPr lang="ar-SA"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E0E2ED-9B45-463E-8876-5B3D4DBD1AE2}" type="slidenum">
              <a:rPr lang="ar-SA"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CE0294-D57C-428A-842B-DA6E99A271FD}" type="slidenum">
              <a:rPr lang="ar-SA"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7D117C-3968-407A-86F3-244684488477}" type="slidenum">
              <a:rPr lang="ar-SA"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D827C9-97DC-4B4D-A4CF-BF16D0E3623F}" type="slidenum">
              <a:rPr lang="ar-SA"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6F979F2-2450-4EB3-B498-A87686AC1325}" type="slidenum">
              <a:rPr lang="ar-SA"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327C0E8-C635-4946-BAB9-BB892952FA27}" type="slidenum">
              <a:rPr lang="ar-SA"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63294FA-F06B-44CF-8625-D3FD09E4BEA0}" type="slidenum">
              <a:rPr lang="ar-SA"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D0A368C-21D9-4E0D-9DE5-2A380DFDE5A6}" type="slidenum">
              <a:rPr lang="ar-SA"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58DA09-7CAA-41C0-AA90-665F1BAF909C}" type="slidenum">
              <a:rPr lang="ar-SA"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D74C9F8C-8673-4918-933D-915CE91C2D22}" type="slidenum">
              <a:rPr lang="ar-SA"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F074A82C-01D8-49D0-BE2F-289F9E97C853}" type="slidenum">
              <a:rPr lang="ar-SA"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sz="5400" dirty="0" smtClean="0"/>
              <a:t>محيط پژوهش</a:t>
            </a:r>
            <a:endParaRPr lang="en-US" dirty="0"/>
          </a:p>
        </p:txBody>
      </p:sp>
      <p:sp>
        <p:nvSpPr>
          <p:cNvPr id="3" name="Content Placeholder 2"/>
          <p:cNvSpPr>
            <a:spLocks noGrp="1"/>
          </p:cNvSpPr>
          <p:nvPr>
            <p:ph idx="1"/>
          </p:nvPr>
        </p:nvSpPr>
        <p:spPr/>
        <p:txBody>
          <a:bodyPr/>
          <a:lstStyle/>
          <a:p>
            <a:pPr algn="r" rtl="1"/>
            <a:r>
              <a:rPr lang="fa-IR" sz="2800" dirty="0" smtClean="0"/>
              <a:t>محيط پژوهش كه قلمرو مكاني نيز</a:t>
            </a:r>
            <a:r>
              <a:rPr lang="en-US" sz="2800" dirty="0" smtClean="0"/>
              <a:t> </a:t>
            </a:r>
            <a:r>
              <a:rPr lang="fa-IR" sz="2800" dirty="0" smtClean="0"/>
              <a:t>ناميده مي شود عبارت است از مكاني كه نمونه هاي</a:t>
            </a:r>
            <a:r>
              <a:rPr lang="en-US" sz="2800" dirty="0" smtClean="0"/>
              <a:t> </a:t>
            </a:r>
            <a:r>
              <a:rPr lang="fa-IR" sz="2800" dirty="0" smtClean="0"/>
              <a:t>آماري مورد مطالعه از آنجا گرفته مي شود .</a:t>
            </a:r>
            <a:endParaRPr lang="en-US" sz="2800" dirty="0" smtClean="0">
              <a:effectLst>
                <a:outerShdw blurRad="38100" dist="38100" dir="2700000" algn="tl">
                  <a:srgbClr val="C0C0C0"/>
                </a:outerShdw>
              </a:effectLst>
              <a:latin typeface="Arial" pitchFamily="34" charset="0"/>
            </a:endParaRPr>
          </a:p>
          <a:p>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3" name="Rectangle 3"/>
          <p:cNvSpPr>
            <a:spLocks noGrp="1" noChangeArrowheads="1"/>
          </p:cNvSpPr>
          <p:nvPr>
            <p:ph type="subTitle" idx="4294967295"/>
          </p:nvPr>
        </p:nvSpPr>
        <p:spPr>
          <a:xfrm>
            <a:off x="276252" y="1341438"/>
            <a:ext cx="8153400" cy="609600"/>
          </a:xfrm>
        </p:spPr>
        <p:txBody>
          <a:bodyPr>
            <a:normAutofit fontScale="92500" lnSpcReduction="20000"/>
          </a:bodyPr>
          <a:lstStyle/>
          <a:p>
            <a:pPr marL="0" indent="0" algn="ctr" rtl="1">
              <a:buFontTx/>
              <a:buNone/>
            </a:pPr>
            <a:r>
              <a:rPr lang="fa-IR" sz="4400" dirty="0" smtClean="0">
                <a:effectLst>
                  <a:outerShdw blurRad="38100" dist="38100" dir="2700000" algn="tl">
                    <a:srgbClr val="C0C0C0"/>
                  </a:outerShdw>
                </a:effectLst>
              </a:rPr>
              <a:t>محاسن نمونه </a:t>
            </a:r>
            <a:r>
              <a:rPr lang="fa-IR" sz="4400" dirty="0">
                <a:effectLst>
                  <a:outerShdw blurRad="38100" dist="38100" dir="2700000" algn="tl">
                    <a:srgbClr val="C0C0C0"/>
                  </a:outerShdw>
                </a:effectLst>
              </a:rPr>
              <a:t>گيري </a:t>
            </a:r>
            <a:r>
              <a:rPr lang="fa-IR" sz="4400" dirty="0" smtClean="0">
                <a:effectLst>
                  <a:outerShdw blurRad="38100" dist="38100" dir="2700000" algn="tl">
                    <a:srgbClr val="C0C0C0"/>
                  </a:outerShdw>
                </a:effectLst>
              </a:rPr>
              <a:t>احتمالي</a:t>
            </a:r>
            <a:endParaRPr lang="en-US" sz="4400" dirty="0">
              <a:effectLst>
                <a:outerShdw blurRad="38100" dist="38100" dir="2700000" algn="tl">
                  <a:srgbClr val="C0C0C0"/>
                </a:outerShdw>
              </a:effectLst>
            </a:endParaRPr>
          </a:p>
        </p:txBody>
      </p:sp>
      <p:sp>
        <p:nvSpPr>
          <p:cNvPr id="133124" name="Rectangle 4"/>
          <p:cNvSpPr>
            <a:spLocks noChangeArrowheads="1"/>
          </p:cNvSpPr>
          <p:nvPr/>
        </p:nvSpPr>
        <p:spPr bwMode="auto">
          <a:xfrm>
            <a:off x="457200" y="2781300"/>
            <a:ext cx="8229600" cy="952500"/>
          </a:xfrm>
          <a:prstGeom prst="rect">
            <a:avLst/>
          </a:prstGeom>
          <a:noFill/>
          <a:ln w="9525">
            <a:noFill/>
            <a:miter lim="800000"/>
            <a:headEnd/>
            <a:tailEnd/>
          </a:ln>
          <a:effectLst/>
        </p:spPr>
        <p:txBody>
          <a:bodyPr/>
          <a:lstStyle/>
          <a:p>
            <a:pPr>
              <a:lnSpc>
                <a:spcPct val="140000"/>
              </a:lnSpc>
              <a:spcBef>
                <a:spcPct val="15000"/>
              </a:spcBef>
              <a:buClr>
                <a:schemeClr val="accent3"/>
              </a:buClr>
              <a:buSzPct val="60000"/>
              <a:buFont typeface="Wingdings" pitchFamily="2" charset="2"/>
              <a:buChar char="n"/>
            </a:pPr>
            <a:r>
              <a:rPr lang="fa-IR" sz="3400" b="0" dirty="0">
                <a:effectLst>
                  <a:outerShdw blurRad="38100" dist="38100" dir="2700000" algn="tl">
                    <a:srgbClr val="C0C0C0"/>
                  </a:outerShdw>
                </a:effectLst>
                <a:latin typeface="Arial" pitchFamily="34" charset="0"/>
                <a:cs typeface="B Mitra" pitchFamily="2" charset="-78"/>
              </a:rPr>
              <a:t> </a:t>
            </a:r>
            <a:r>
              <a:rPr lang="fa-IR" sz="2400" b="0" dirty="0">
                <a:effectLst>
                  <a:outerShdw blurRad="38100" dist="38100" dir="2700000" algn="tl">
                    <a:srgbClr val="C0C0C0"/>
                  </a:outerShdw>
                </a:effectLst>
                <a:latin typeface="Arial" pitchFamily="34" charset="0"/>
              </a:rPr>
              <a:t>شانس هر فرد </a:t>
            </a:r>
            <a:r>
              <a:rPr lang="fa-IR" sz="2400" b="0" dirty="0" smtClean="0">
                <a:effectLst>
                  <a:outerShdw blurRad="38100" dist="38100" dir="2700000" algn="tl">
                    <a:srgbClr val="C0C0C0"/>
                  </a:outerShdw>
                </a:effectLst>
                <a:latin typeface="Arial" pitchFamily="34" charset="0"/>
              </a:rPr>
              <a:t>براي </a:t>
            </a:r>
            <a:r>
              <a:rPr lang="fa-IR" sz="2400" b="0" dirty="0">
                <a:effectLst>
                  <a:outerShdw blurRad="38100" dist="38100" dir="2700000" algn="tl">
                    <a:srgbClr val="C0C0C0"/>
                  </a:outerShdw>
                </a:effectLst>
                <a:latin typeface="Arial" pitchFamily="34" charset="0"/>
              </a:rPr>
              <a:t>ورود به نمونه </a:t>
            </a:r>
            <a:r>
              <a:rPr lang="fa-IR" sz="2400" b="0" dirty="0" smtClean="0">
                <a:effectLst>
                  <a:outerShdw blurRad="38100" dist="38100" dir="2700000" algn="tl">
                    <a:srgbClr val="C0C0C0"/>
                  </a:outerShdw>
                </a:effectLst>
                <a:latin typeface="Arial" pitchFamily="34" charset="0"/>
              </a:rPr>
              <a:t>معين</a:t>
            </a:r>
            <a:r>
              <a:rPr lang="fa-IR" sz="2400" b="0" dirty="0">
                <a:effectLst>
                  <a:outerShdw blurRad="38100" dist="38100" dir="2700000" algn="tl">
                    <a:srgbClr val="C0C0C0"/>
                  </a:outerShdw>
                </a:effectLst>
                <a:latin typeface="Arial" pitchFamily="34" charset="0"/>
              </a:rPr>
              <a:t>، و </a:t>
            </a:r>
            <a:r>
              <a:rPr lang="fa-IR" sz="2400" b="0" dirty="0" smtClean="0">
                <a:effectLst>
                  <a:outerShdw blurRad="38100" dist="38100" dir="2700000" algn="tl">
                    <a:srgbClr val="C0C0C0"/>
                  </a:outerShdw>
                </a:effectLst>
                <a:latin typeface="Arial" pitchFamily="34" charset="0"/>
              </a:rPr>
              <a:t>نامساوي </a:t>
            </a:r>
            <a:r>
              <a:rPr lang="fa-IR" sz="2400" b="0" dirty="0">
                <a:effectLst>
                  <a:outerShdw blurRad="38100" dist="38100" dir="2700000" algn="tl">
                    <a:srgbClr val="C0C0C0"/>
                  </a:outerShdw>
                </a:effectLst>
                <a:latin typeface="Arial" pitchFamily="34" charset="0"/>
              </a:rPr>
              <a:t>صفر است.</a:t>
            </a:r>
          </a:p>
          <a:p>
            <a:pPr>
              <a:lnSpc>
                <a:spcPct val="140000"/>
              </a:lnSpc>
              <a:spcBef>
                <a:spcPct val="15000"/>
              </a:spcBef>
              <a:buClr>
                <a:schemeClr val="accent3"/>
              </a:buClr>
              <a:buSzPct val="60000"/>
              <a:buFont typeface="Wingdings" pitchFamily="2" charset="2"/>
              <a:buChar char="n"/>
            </a:pPr>
            <a:r>
              <a:rPr lang="fa-IR" sz="2400" b="0" dirty="0">
                <a:effectLst>
                  <a:outerShdw blurRad="38100" dist="38100" dir="2700000" algn="tl">
                    <a:srgbClr val="C0C0C0"/>
                  </a:outerShdw>
                </a:effectLst>
                <a:latin typeface="Arial" pitchFamily="34" charset="0"/>
              </a:rPr>
              <a:t> امكان سوگيري انتخاب </a:t>
            </a:r>
            <a:r>
              <a:rPr lang="fa-IR" sz="2400" b="0" dirty="0" smtClean="0">
                <a:effectLst>
                  <a:outerShdw blurRad="38100" dist="38100" dir="2700000" algn="tl">
                    <a:srgbClr val="C0C0C0"/>
                  </a:outerShdw>
                </a:effectLst>
                <a:latin typeface="Arial" pitchFamily="34" charset="0"/>
              </a:rPr>
              <a:t>را، </a:t>
            </a:r>
            <a:r>
              <a:rPr lang="fa-IR" sz="2400" b="0" dirty="0">
                <a:effectLst>
                  <a:outerShdw blurRad="38100" dist="38100" dir="2700000" algn="tl">
                    <a:srgbClr val="C0C0C0"/>
                  </a:outerShdw>
                </a:effectLst>
                <a:latin typeface="Arial" pitchFamily="34" charset="0"/>
              </a:rPr>
              <a:t>كم مي </a:t>
            </a:r>
            <a:r>
              <a:rPr lang="fa-IR" sz="2400" b="0" dirty="0" smtClean="0">
                <a:effectLst>
                  <a:outerShdw blurRad="38100" dist="38100" dir="2700000" algn="tl">
                    <a:srgbClr val="C0C0C0"/>
                  </a:outerShdw>
                </a:effectLst>
                <a:latin typeface="Arial" pitchFamily="34" charset="0"/>
              </a:rPr>
              <a:t>كند</a:t>
            </a:r>
            <a:r>
              <a:rPr lang="en-US" sz="2400" b="0" dirty="0" smtClean="0">
                <a:effectLst>
                  <a:outerShdw blurRad="38100" dist="38100" dir="2700000" algn="tl">
                    <a:srgbClr val="C0C0C0"/>
                  </a:outerShdw>
                </a:effectLst>
                <a:latin typeface="Arial" pitchFamily="34" charset="0"/>
              </a:rPr>
              <a:t>.</a:t>
            </a:r>
            <a:endParaRPr lang="fa-IR" sz="2400" b="0" dirty="0">
              <a:effectLst>
                <a:outerShdw blurRad="38100" dist="38100" dir="2700000" algn="tl">
                  <a:srgbClr val="C0C0C0"/>
                </a:outerShdw>
              </a:effectLst>
              <a:latin typeface="Arial" pitchFamily="34" charset="0"/>
            </a:endParaRPr>
          </a:p>
          <a:p>
            <a:pPr>
              <a:lnSpc>
                <a:spcPct val="140000"/>
              </a:lnSpc>
              <a:spcBef>
                <a:spcPct val="15000"/>
              </a:spcBef>
              <a:buClr>
                <a:schemeClr val="accent3"/>
              </a:buClr>
              <a:buSzPct val="60000"/>
              <a:buFont typeface="Wingdings" pitchFamily="2" charset="2"/>
              <a:buChar char="n"/>
            </a:pPr>
            <a:r>
              <a:rPr lang="fa-IR" sz="2400" b="0" dirty="0">
                <a:effectLst>
                  <a:outerShdw blurRad="38100" dist="38100" dir="2700000" algn="tl">
                    <a:srgbClr val="C0C0C0"/>
                  </a:outerShdw>
                </a:effectLst>
                <a:latin typeface="Arial" pitchFamily="34" charset="0"/>
              </a:rPr>
              <a:t> اجازه مي دهد كه از تئوري هاي آماري در تحليل ها استفاده </a:t>
            </a:r>
            <a:r>
              <a:rPr lang="fa-IR" sz="2400" b="0" dirty="0" smtClean="0">
                <a:effectLst>
                  <a:outerShdw blurRad="38100" dist="38100" dir="2700000" algn="tl">
                    <a:srgbClr val="C0C0C0"/>
                  </a:outerShdw>
                </a:effectLst>
                <a:latin typeface="Arial" pitchFamily="34" charset="0"/>
              </a:rPr>
              <a:t>شود</a:t>
            </a:r>
            <a:r>
              <a:rPr lang="en-US" sz="2400" b="0" dirty="0" smtClean="0">
                <a:effectLst>
                  <a:outerShdw blurRad="38100" dist="38100" dir="2700000" algn="tl">
                    <a:srgbClr val="C0C0C0"/>
                  </a:outerShdw>
                </a:effectLst>
                <a:latin typeface="Arial" pitchFamily="34" charset="0"/>
              </a:rPr>
              <a:t>.</a:t>
            </a:r>
            <a:endParaRPr lang="en-GB" sz="2400" b="0" dirty="0">
              <a:effectLst>
                <a:outerShdw blurRad="38100" dist="38100" dir="2700000" algn="tl">
                  <a:srgbClr val="C0C0C0"/>
                </a:outerShdw>
              </a:effectLst>
              <a:latin typeface="Arial"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9" name="Rectangle 3"/>
          <p:cNvSpPr>
            <a:spLocks noGrp="1" noChangeArrowheads="1"/>
          </p:cNvSpPr>
          <p:nvPr>
            <p:ph type="subTitle" idx="4294967295"/>
          </p:nvPr>
        </p:nvSpPr>
        <p:spPr>
          <a:xfrm>
            <a:off x="214282" y="642918"/>
            <a:ext cx="8153400" cy="1508128"/>
          </a:xfrm>
        </p:spPr>
        <p:txBody>
          <a:bodyPr>
            <a:noAutofit/>
          </a:bodyPr>
          <a:lstStyle/>
          <a:p>
            <a:pPr marL="0" indent="0" algn="ctr" rtl="1">
              <a:buFontTx/>
              <a:buNone/>
            </a:pPr>
            <a:r>
              <a:rPr lang="fa-IR" sz="4000" dirty="0">
                <a:effectLst>
                  <a:outerShdw blurRad="38100" dist="38100" dir="2700000" algn="tl">
                    <a:srgbClr val="C0C0C0"/>
                  </a:outerShdw>
                </a:effectLst>
              </a:rPr>
              <a:t>نمونه گيري تصادفي </a:t>
            </a:r>
            <a:r>
              <a:rPr lang="fa-IR" sz="4000" dirty="0" smtClean="0">
                <a:effectLst>
                  <a:outerShdw blurRad="38100" dist="38100" dir="2700000" algn="tl">
                    <a:srgbClr val="C0C0C0"/>
                  </a:outerShdw>
                </a:effectLst>
              </a:rPr>
              <a:t>ساده</a:t>
            </a:r>
            <a:endParaRPr lang="en-US" sz="4000" dirty="0" smtClean="0">
              <a:effectLst>
                <a:outerShdw blurRad="38100" dist="38100" dir="2700000" algn="tl">
                  <a:srgbClr val="C0C0C0"/>
                </a:outerShdw>
              </a:effectLst>
            </a:endParaRPr>
          </a:p>
          <a:p>
            <a:pPr marL="0" indent="0" algn="ctr" rtl="1">
              <a:buFontTx/>
              <a:buNone/>
            </a:pPr>
            <a:r>
              <a:rPr lang="en-GB" sz="4000" dirty="0" smtClean="0">
                <a:effectLst>
                  <a:outerShdw blurRad="38100" dist="38100" dir="2700000" algn="tl">
                    <a:srgbClr val="000000"/>
                  </a:outerShdw>
                </a:effectLst>
                <a:latin typeface="Arial" charset="0"/>
                <a:cs typeface="B Mitra" pitchFamily="2" charset="-78"/>
              </a:rPr>
              <a:t> Simple random sampling</a:t>
            </a:r>
            <a:r>
              <a:rPr lang="fa-IR" sz="4000" dirty="0" smtClean="0">
                <a:effectLst>
                  <a:outerShdw blurRad="38100" dist="38100" dir="2700000" algn="tl">
                    <a:srgbClr val="000000"/>
                  </a:outerShdw>
                </a:effectLst>
                <a:latin typeface="Arial" charset="0"/>
                <a:cs typeface="B Mitra" pitchFamily="2" charset="-78"/>
              </a:rPr>
              <a:t> </a:t>
            </a:r>
            <a:endParaRPr lang="en-US" sz="4000" dirty="0">
              <a:effectLst>
                <a:outerShdw blurRad="38100" dist="38100" dir="2700000" algn="tl">
                  <a:srgbClr val="C0C0C0"/>
                </a:outerShdw>
              </a:effectLst>
            </a:endParaRPr>
          </a:p>
        </p:txBody>
      </p:sp>
      <p:sp>
        <p:nvSpPr>
          <p:cNvPr id="137221" name="Rectangle 5"/>
          <p:cNvSpPr>
            <a:spLocks noChangeArrowheads="1"/>
          </p:cNvSpPr>
          <p:nvPr/>
        </p:nvSpPr>
        <p:spPr bwMode="auto">
          <a:xfrm>
            <a:off x="457200" y="2924175"/>
            <a:ext cx="8229600" cy="809625"/>
          </a:xfrm>
          <a:prstGeom prst="rect">
            <a:avLst/>
          </a:prstGeom>
          <a:noFill/>
          <a:ln w="9525">
            <a:noFill/>
            <a:miter lim="800000"/>
            <a:headEnd/>
            <a:tailEnd/>
          </a:ln>
          <a:effectLst/>
        </p:spPr>
        <p:txBody>
          <a:bodyPr/>
          <a:lstStyle/>
          <a:p>
            <a:pPr>
              <a:lnSpc>
                <a:spcPct val="140000"/>
              </a:lnSpc>
              <a:spcBef>
                <a:spcPct val="15000"/>
              </a:spcBef>
              <a:buClr>
                <a:schemeClr val="accent3"/>
              </a:buClr>
              <a:buSzPct val="60000"/>
              <a:buFont typeface="Wingdings" pitchFamily="2" charset="2"/>
              <a:buChar char="n"/>
            </a:pPr>
            <a:r>
              <a:rPr lang="fa-IR" sz="3400" b="0" dirty="0">
                <a:effectLst>
                  <a:outerShdw blurRad="38100" dist="38100" dir="2700000" algn="tl">
                    <a:srgbClr val="C0C0C0"/>
                  </a:outerShdw>
                </a:effectLst>
                <a:latin typeface="Arial" pitchFamily="34" charset="0"/>
                <a:cs typeface="B Mitra" pitchFamily="2" charset="-78"/>
              </a:rPr>
              <a:t> </a:t>
            </a:r>
            <a:r>
              <a:rPr lang="fa-IR" sz="2400" b="0" dirty="0">
                <a:effectLst>
                  <a:outerShdw blurRad="38100" dist="38100" dir="2700000" algn="tl">
                    <a:srgbClr val="C0C0C0"/>
                  </a:outerShdw>
                </a:effectLst>
                <a:latin typeface="Arial" pitchFamily="34" charset="0"/>
              </a:rPr>
              <a:t>شانس انتخاب همه واحدهاي نمونه گيري مساوي است</a:t>
            </a:r>
          </a:p>
          <a:p>
            <a:pPr>
              <a:lnSpc>
                <a:spcPct val="140000"/>
              </a:lnSpc>
              <a:spcBef>
                <a:spcPct val="15000"/>
              </a:spcBef>
              <a:buClr>
                <a:schemeClr val="accent3"/>
              </a:buClr>
              <a:buSzPct val="60000"/>
              <a:buFont typeface="Wingdings" pitchFamily="2" charset="2"/>
              <a:buChar char="n"/>
            </a:pPr>
            <a:r>
              <a:rPr lang="fa-IR" sz="2400" b="0" dirty="0">
                <a:effectLst>
                  <a:outerShdw blurRad="38100" dist="38100" dir="2700000" algn="tl">
                    <a:srgbClr val="C0C0C0"/>
                  </a:outerShdw>
                </a:effectLst>
                <a:latin typeface="Arial" pitchFamily="34" charset="0"/>
              </a:rPr>
              <a:t> روش اجرا:</a:t>
            </a:r>
          </a:p>
          <a:p>
            <a:pPr lvl="1">
              <a:lnSpc>
                <a:spcPct val="140000"/>
              </a:lnSpc>
              <a:spcBef>
                <a:spcPct val="15000"/>
              </a:spcBef>
              <a:buClr>
                <a:schemeClr val="tx1"/>
              </a:buClr>
              <a:buFontTx/>
              <a:buChar char="•"/>
            </a:pPr>
            <a:r>
              <a:rPr lang="fa-IR" sz="2400" b="0" dirty="0">
                <a:effectLst>
                  <a:outerShdw blurRad="38100" dist="38100" dir="2700000" algn="tl">
                    <a:srgbClr val="C0C0C0"/>
                  </a:outerShdw>
                </a:effectLst>
                <a:latin typeface="Arial" pitchFamily="34" charset="0"/>
              </a:rPr>
              <a:t> تهيه فهرست كل اعضاي جامعه (چارچوب نمونه گيري)</a:t>
            </a:r>
          </a:p>
          <a:p>
            <a:pPr lvl="1">
              <a:lnSpc>
                <a:spcPct val="140000"/>
              </a:lnSpc>
              <a:spcBef>
                <a:spcPct val="15000"/>
              </a:spcBef>
              <a:buClr>
                <a:schemeClr val="tx1"/>
              </a:buClr>
              <a:buFontTx/>
              <a:buChar char="•"/>
            </a:pPr>
            <a:r>
              <a:rPr lang="fa-IR" sz="2400" b="0" dirty="0">
                <a:effectLst>
                  <a:outerShdw blurRad="38100" dist="38100" dir="2700000" algn="tl">
                    <a:srgbClr val="C0C0C0"/>
                  </a:outerShdw>
                </a:effectLst>
                <a:latin typeface="Arial" pitchFamily="34" charset="0"/>
              </a:rPr>
              <a:t> انتخاب تصادفي هر نمونه</a:t>
            </a:r>
            <a:endParaRPr lang="en-GB" sz="2400" b="0" dirty="0">
              <a:effectLst>
                <a:outerShdw blurRad="38100" dist="38100" dir="2700000" algn="tl">
                  <a:srgbClr val="C0C0C0"/>
                </a:outerShdw>
              </a:effectLst>
              <a:latin typeface="Arial"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3" name="Rectangle 3"/>
          <p:cNvSpPr>
            <a:spLocks noGrp="1" noChangeArrowheads="1"/>
          </p:cNvSpPr>
          <p:nvPr>
            <p:ph type="subTitle" idx="4294967295"/>
          </p:nvPr>
        </p:nvSpPr>
        <p:spPr>
          <a:xfrm>
            <a:off x="0" y="1125538"/>
            <a:ext cx="8153400" cy="1223962"/>
          </a:xfrm>
        </p:spPr>
        <p:txBody>
          <a:bodyPr>
            <a:noAutofit/>
          </a:bodyPr>
          <a:lstStyle/>
          <a:p>
            <a:pPr marL="0" indent="0" algn="ctr">
              <a:buFontTx/>
              <a:buNone/>
            </a:pPr>
            <a:r>
              <a:rPr lang="fa-IR" sz="4000" dirty="0">
                <a:effectLst>
                  <a:outerShdw blurRad="38100" dist="38100" dir="2700000" algn="tl">
                    <a:srgbClr val="C0C0C0"/>
                  </a:outerShdw>
                </a:effectLst>
              </a:rPr>
              <a:t>نمونه گيري تصادفي ساده</a:t>
            </a:r>
            <a:endParaRPr lang="en-US" sz="4000" dirty="0">
              <a:effectLst>
                <a:outerShdw blurRad="38100" dist="38100" dir="2700000" algn="tl">
                  <a:srgbClr val="C0C0C0"/>
                </a:outerShdw>
              </a:effectLst>
            </a:endParaRPr>
          </a:p>
        </p:txBody>
      </p:sp>
      <p:sp>
        <p:nvSpPr>
          <p:cNvPr id="138244" name="Rectangle 4"/>
          <p:cNvSpPr>
            <a:spLocks noChangeArrowheads="1"/>
          </p:cNvSpPr>
          <p:nvPr/>
        </p:nvSpPr>
        <p:spPr bwMode="auto">
          <a:xfrm>
            <a:off x="684213" y="2708275"/>
            <a:ext cx="8229600" cy="1676400"/>
          </a:xfrm>
          <a:prstGeom prst="rect">
            <a:avLst/>
          </a:prstGeom>
          <a:noFill/>
          <a:ln w="9525">
            <a:noFill/>
            <a:miter lim="800000"/>
            <a:headEnd/>
            <a:tailEnd/>
          </a:ln>
          <a:effectLst/>
        </p:spPr>
        <p:txBody>
          <a:bodyPr/>
          <a:lstStyle/>
          <a:p>
            <a:pPr>
              <a:lnSpc>
                <a:spcPct val="140000"/>
              </a:lnSpc>
              <a:spcBef>
                <a:spcPct val="15000"/>
              </a:spcBef>
              <a:buClr>
                <a:schemeClr val="accent3"/>
              </a:buClr>
              <a:buSzPct val="60000"/>
              <a:buFont typeface="Wingdings" pitchFamily="2" charset="2"/>
              <a:buChar char="n"/>
            </a:pPr>
            <a:r>
              <a:rPr lang="fa-IR" sz="2400" b="0" dirty="0">
                <a:effectLst>
                  <a:outerShdw blurRad="38100" dist="38100" dir="2700000" algn="tl">
                    <a:srgbClr val="C0C0C0"/>
                  </a:outerShdw>
                </a:effectLst>
                <a:latin typeface="Arial" pitchFamily="34" charset="0"/>
              </a:rPr>
              <a:t> مزايا</a:t>
            </a:r>
          </a:p>
          <a:p>
            <a:pPr lvl="1">
              <a:lnSpc>
                <a:spcPct val="140000"/>
              </a:lnSpc>
              <a:spcBef>
                <a:spcPct val="15000"/>
              </a:spcBef>
              <a:buClr>
                <a:schemeClr val="tx1"/>
              </a:buClr>
              <a:buFontTx/>
              <a:buChar char="•"/>
            </a:pPr>
            <a:r>
              <a:rPr lang="fa-IR" sz="2400" b="0" dirty="0">
                <a:effectLst>
                  <a:outerShdw blurRad="38100" dist="38100" dir="2700000" algn="tl">
                    <a:srgbClr val="C0C0C0"/>
                  </a:outerShdw>
                </a:effectLst>
                <a:latin typeface="Arial" pitchFamily="34" charset="0"/>
              </a:rPr>
              <a:t> آسان است</a:t>
            </a:r>
          </a:p>
          <a:p>
            <a:pPr lvl="1">
              <a:lnSpc>
                <a:spcPct val="140000"/>
              </a:lnSpc>
              <a:spcBef>
                <a:spcPct val="15000"/>
              </a:spcBef>
              <a:buClr>
                <a:schemeClr val="tx1"/>
              </a:buClr>
              <a:buFontTx/>
              <a:buChar char="•"/>
            </a:pPr>
            <a:r>
              <a:rPr lang="fa-IR" sz="2400" b="0" dirty="0">
                <a:effectLst>
                  <a:outerShdw blurRad="38100" dist="38100" dir="2700000" algn="tl">
                    <a:srgbClr val="C0C0C0"/>
                  </a:outerShdw>
                </a:effectLst>
                <a:latin typeface="Arial" pitchFamily="34" charset="0"/>
              </a:rPr>
              <a:t> خطاي تصادفي (</a:t>
            </a:r>
            <a:r>
              <a:rPr lang="en-US" sz="2400" b="0" dirty="0">
                <a:effectLst>
                  <a:outerShdw blurRad="38100" dist="38100" dir="2700000" algn="tl">
                    <a:srgbClr val="C0C0C0"/>
                  </a:outerShdw>
                </a:effectLst>
                <a:latin typeface="Arial" pitchFamily="34" charset="0"/>
              </a:rPr>
              <a:t>sampling error</a:t>
            </a:r>
            <a:r>
              <a:rPr lang="fa-IR" sz="2400" b="0" dirty="0">
                <a:effectLst>
                  <a:outerShdw blurRad="38100" dist="38100" dir="2700000" algn="tl">
                    <a:srgbClr val="C0C0C0"/>
                  </a:outerShdw>
                </a:effectLst>
                <a:latin typeface="Arial" pitchFamily="34" charset="0"/>
              </a:rPr>
              <a:t>) به سادگي قابل اندازه گيري است</a:t>
            </a:r>
          </a:p>
          <a:p>
            <a:pPr>
              <a:lnSpc>
                <a:spcPct val="140000"/>
              </a:lnSpc>
              <a:spcBef>
                <a:spcPct val="15000"/>
              </a:spcBef>
              <a:buClr>
                <a:schemeClr val="hlink"/>
              </a:buClr>
              <a:buSzPct val="60000"/>
              <a:buFont typeface="Wingdings" pitchFamily="2" charset="2"/>
              <a:buNone/>
            </a:pPr>
            <a:endParaRPr lang="en-GB" sz="2400" b="0" dirty="0">
              <a:effectLst>
                <a:outerShdw blurRad="38100" dist="38100" dir="2700000" algn="tl">
                  <a:srgbClr val="C0C0C0"/>
                </a:outerShdw>
              </a:effectLst>
              <a:latin typeface="Arial"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2"/>
          <p:cNvSpPr>
            <a:spLocks noGrp="1" noChangeArrowheads="1"/>
          </p:cNvSpPr>
          <p:nvPr>
            <p:ph type="title" idx="4294967295"/>
          </p:nvPr>
        </p:nvSpPr>
        <p:spPr>
          <a:xfrm>
            <a:off x="0" y="274638"/>
            <a:ext cx="8229600" cy="1143000"/>
          </a:xfrm>
        </p:spPr>
        <p:txBody>
          <a:bodyPr anchorCtr="1">
            <a:normAutofit/>
          </a:bodyPr>
          <a:lstStyle/>
          <a:p>
            <a:r>
              <a:rPr lang="fa-IR" sz="4000" dirty="0">
                <a:solidFill>
                  <a:schemeClr val="tx1"/>
                </a:solidFill>
                <a:effectLst>
                  <a:outerShdw blurRad="38100" dist="38100" dir="2700000" algn="tl">
                    <a:srgbClr val="C0C0C0"/>
                  </a:outerShdw>
                </a:effectLst>
                <a:latin typeface="Arial" pitchFamily="34" charset="0"/>
                <a:cs typeface="Arial" pitchFamily="34" charset="0"/>
              </a:rPr>
              <a:t>معايب</a:t>
            </a:r>
            <a:endParaRPr lang="en-US" sz="4000" dirty="0">
              <a:solidFill>
                <a:schemeClr val="tx1"/>
              </a:solidFill>
              <a:effectLst>
                <a:outerShdw blurRad="38100" dist="38100" dir="2700000" algn="tl">
                  <a:srgbClr val="C0C0C0"/>
                </a:outerShdw>
              </a:effectLst>
              <a:latin typeface="Arial" pitchFamily="34" charset="0"/>
              <a:cs typeface="Arial" pitchFamily="34" charset="0"/>
            </a:endParaRPr>
          </a:p>
        </p:txBody>
      </p:sp>
      <p:sp>
        <p:nvSpPr>
          <p:cNvPr id="187395" name="Rectangle 3"/>
          <p:cNvSpPr>
            <a:spLocks noGrp="1" noChangeArrowheads="1"/>
          </p:cNvSpPr>
          <p:nvPr>
            <p:ph type="body" idx="4294967295"/>
          </p:nvPr>
        </p:nvSpPr>
        <p:spPr>
          <a:xfrm>
            <a:off x="0" y="1600200"/>
            <a:ext cx="8229600" cy="4525963"/>
          </a:xfrm>
        </p:spPr>
        <p:txBody>
          <a:bodyPr/>
          <a:lstStyle/>
          <a:p>
            <a:pPr>
              <a:lnSpc>
                <a:spcPct val="140000"/>
              </a:lnSpc>
              <a:spcBef>
                <a:spcPct val="15000"/>
              </a:spcBef>
            </a:pPr>
            <a:endParaRPr lang="fa-IR" sz="3400" dirty="0">
              <a:effectLst>
                <a:outerShdw blurRad="38100" dist="38100" dir="2700000" algn="tl">
                  <a:srgbClr val="C0C0C0"/>
                </a:outerShdw>
              </a:effectLst>
              <a:cs typeface="B Mitra" pitchFamily="2" charset="-78"/>
            </a:endParaRPr>
          </a:p>
          <a:p>
            <a:pPr lvl="1" algn="r" rtl="1">
              <a:lnSpc>
                <a:spcPct val="140000"/>
              </a:lnSpc>
              <a:spcBef>
                <a:spcPct val="15000"/>
              </a:spcBef>
              <a:buClr>
                <a:schemeClr val="accent3"/>
              </a:buClr>
            </a:pPr>
            <a:r>
              <a:rPr lang="fa-IR" sz="3000" dirty="0">
                <a:effectLst>
                  <a:outerShdw blurRad="38100" dist="38100" dir="2700000" algn="tl">
                    <a:srgbClr val="C0C0C0"/>
                  </a:outerShdw>
                </a:effectLst>
                <a:cs typeface="B Mitra" pitchFamily="2" charset="-78"/>
              </a:rPr>
              <a:t> </a:t>
            </a:r>
            <a:r>
              <a:rPr lang="fa-IR" sz="2400" dirty="0">
                <a:effectLst>
                  <a:outerShdw blurRad="38100" dist="38100" dir="2700000" algn="tl">
                    <a:srgbClr val="C0C0C0"/>
                  </a:outerShdw>
                </a:effectLst>
              </a:rPr>
              <a:t>احتياج به چارجوب نمونه گيري دارد</a:t>
            </a:r>
          </a:p>
          <a:p>
            <a:pPr lvl="1" algn="r" rtl="1">
              <a:lnSpc>
                <a:spcPct val="140000"/>
              </a:lnSpc>
              <a:spcBef>
                <a:spcPct val="15000"/>
              </a:spcBef>
              <a:buClr>
                <a:schemeClr val="accent3"/>
              </a:buClr>
            </a:pPr>
            <a:r>
              <a:rPr lang="fa-IR" sz="2400" dirty="0">
                <a:effectLst>
                  <a:outerShdw blurRad="38100" dist="38100" dir="2700000" algn="tl">
                    <a:srgbClr val="C0C0C0"/>
                  </a:outerShdw>
                </a:effectLst>
              </a:rPr>
              <a:t> ممكن است </a:t>
            </a:r>
            <a:r>
              <a:rPr lang="fa-IR" sz="2400" dirty="0" smtClean="0">
                <a:effectLst>
                  <a:outerShdw blurRad="38100" dist="38100" dir="2700000" algn="tl">
                    <a:srgbClr val="C0C0C0"/>
                  </a:outerShdw>
                </a:effectLst>
              </a:rPr>
              <a:t>نمونه</a:t>
            </a:r>
            <a:r>
              <a:rPr lang="fa-IR" dirty="0" smtClean="0">
                <a:effectLst>
                  <a:outerShdw blurRad="38100" dist="38100" dir="2700000" algn="tl">
                    <a:srgbClr val="C0C0C0"/>
                  </a:outerShdw>
                </a:effectLst>
              </a:rPr>
              <a:t>،</a:t>
            </a:r>
            <a:r>
              <a:rPr lang="fa-IR" sz="2400" dirty="0" smtClean="0">
                <a:effectLst>
                  <a:outerShdw blurRad="38100" dist="38100" dir="2700000" algn="tl">
                    <a:srgbClr val="C0C0C0"/>
                  </a:outerShdw>
                </a:effectLst>
              </a:rPr>
              <a:t> بهترين </a:t>
            </a:r>
            <a:r>
              <a:rPr lang="fa-IR" sz="2400" dirty="0">
                <a:effectLst>
                  <a:outerShdw blurRad="38100" dist="38100" dir="2700000" algn="tl">
                    <a:srgbClr val="C0C0C0"/>
                  </a:outerShdw>
                </a:effectLst>
              </a:rPr>
              <a:t>معرف جامعه نباشد. </a:t>
            </a:r>
          </a:p>
          <a:p>
            <a:pPr lvl="1" algn="r" rtl="1">
              <a:lnSpc>
                <a:spcPct val="140000"/>
              </a:lnSpc>
              <a:spcBef>
                <a:spcPct val="15000"/>
              </a:spcBef>
              <a:buClr>
                <a:schemeClr val="accent3"/>
              </a:buClr>
            </a:pPr>
            <a:r>
              <a:rPr lang="fa-IR" sz="2400" dirty="0">
                <a:effectLst>
                  <a:outerShdw blurRad="38100" dist="38100" dir="2700000" algn="tl">
                    <a:srgbClr val="C0C0C0"/>
                  </a:outerShdw>
                </a:effectLst>
              </a:rPr>
              <a:t> </a:t>
            </a:r>
            <a:r>
              <a:rPr lang="fa-IR" sz="2400" dirty="0" smtClean="0">
                <a:effectLst>
                  <a:outerShdw blurRad="38100" dist="38100" dir="2700000" algn="tl">
                    <a:srgbClr val="C0C0C0"/>
                  </a:outerShdw>
                </a:effectLst>
              </a:rPr>
              <a:t>دسترسی سخت به واحدهاي </a:t>
            </a:r>
            <a:r>
              <a:rPr lang="fa-IR" sz="2400" dirty="0">
                <a:effectLst>
                  <a:outerShdw blurRad="38100" dist="38100" dir="2700000" algn="tl">
                    <a:srgbClr val="C0C0C0"/>
                  </a:outerShdw>
                </a:effectLst>
              </a:rPr>
              <a:t>نمونه انتخاب شده </a:t>
            </a:r>
            <a:r>
              <a:rPr lang="fa-IR" sz="2400" dirty="0" smtClean="0">
                <a:effectLst>
                  <a:outerShdw blurRad="38100" dist="38100" dir="2700000" algn="tl">
                    <a:srgbClr val="C0C0C0"/>
                  </a:outerShdw>
                </a:effectLst>
              </a:rPr>
              <a:t>که پراكنده هستند.</a:t>
            </a:r>
            <a:endParaRPr lang="en-GB" sz="2400" dirty="0">
              <a:effectLst>
                <a:outerShdw blurRad="38100" dist="38100" dir="2700000" algn="tl">
                  <a:srgbClr val="C0C0C0"/>
                </a:outerShdw>
              </a:effectLst>
            </a:endParaRPr>
          </a:p>
          <a:p>
            <a:endParaRPr lang="en-GB" sz="2400" dirty="0">
              <a:effectLst>
                <a:outerShdw blurRad="38100" dist="38100" dir="2700000" algn="tl">
                  <a:srgbClr val="C0C0C0"/>
                </a:outerShdw>
              </a:effectLst>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2"/>
          <p:cNvSpPr>
            <a:spLocks noGrp="1" noChangeArrowheads="1"/>
          </p:cNvSpPr>
          <p:nvPr>
            <p:ph type="title" idx="4294967295"/>
          </p:nvPr>
        </p:nvSpPr>
        <p:spPr>
          <a:xfrm>
            <a:off x="0" y="274638"/>
            <a:ext cx="8229600" cy="1143000"/>
          </a:xfrm>
        </p:spPr>
        <p:txBody>
          <a:bodyPr anchorCtr="1"/>
          <a:lstStyle/>
          <a:p>
            <a:pPr algn="just"/>
            <a:r>
              <a:rPr lang="fa-IR" dirty="0" smtClean="0">
                <a:solidFill>
                  <a:schemeClr val="tx1"/>
                </a:solidFill>
                <a:effectLst>
                  <a:outerShdw blurRad="38100" dist="38100" dir="2700000" algn="tl">
                    <a:srgbClr val="C0C0C0"/>
                  </a:outerShdw>
                </a:effectLst>
              </a:rPr>
              <a:t>براي </a:t>
            </a:r>
            <a:r>
              <a:rPr lang="fa-IR" dirty="0">
                <a:solidFill>
                  <a:schemeClr val="tx1"/>
                </a:solidFill>
                <a:effectLst>
                  <a:outerShdw blurRad="38100" dist="38100" dir="2700000" algn="tl">
                    <a:srgbClr val="C0C0C0"/>
                  </a:outerShdw>
                </a:effectLst>
              </a:rPr>
              <a:t>انجام نمونه </a:t>
            </a:r>
            <a:r>
              <a:rPr lang="fa-IR" dirty="0" smtClean="0">
                <a:solidFill>
                  <a:schemeClr val="tx1"/>
                </a:solidFill>
                <a:effectLst>
                  <a:outerShdw blurRad="38100" dist="38100" dir="2700000" algn="tl">
                    <a:srgbClr val="C0C0C0"/>
                  </a:outerShdw>
                </a:effectLst>
              </a:rPr>
              <a:t>گيري تصادفي </a:t>
            </a:r>
            <a:r>
              <a:rPr lang="fa-IR" dirty="0">
                <a:solidFill>
                  <a:schemeClr val="tx1"/>
                </a:solidFill>
                <a:effectLst>
                  <a:outerShdw blurRad="38100" dist="38100" dir="2700000" algn="tl">
                    <a:srgbClr val="C0C0C0"/>
                  </a:outerShdw>
                </a:effectLst>
              </a:rPr>
              <a:t>ساده </a:t>
            </a:r>
            <a:r>
              <a:rPr lang="fa-IR" dirty="0" smtClean="0">
                <a:solidFill>
                  <a:schemeClr val="tx1"/>
                </a:solidFill>
                <a:effectLst>
                  <a:outerShdw blurRad="38100" dist="38100" dir="2700000" algn="tl">
                    <a:srgbClr val="C0C0C0"/>
                  </a:outerShdw>
                </a:effectLst>
              </a:rPr>
              <a:t>بايد</a:t>
            </a:r>
            <a:r>
              <a:rPr lang="fa-IR" dirty="0">
                <a:solidFill>
                  <a:schemeClr val="tx1"/>
                </a:solidFill>
                <a:effectLst>
                  <a:outerShdw blurRad="38100" dist="38100" dir="2700000" algn="tl">
                    <a:srgbClr val="C0C0C0"/>
                  </a:outerShdw>
                </a:effectLst>
              </a:rPr>
              <a:t>:</a:t>
            </a:r>
            <a:endParaRPr lang="en-US" dirty="0">
              <a:solidFill>
                <a:schemeClr val="tx1"/>
              </a:solidFill>
              <a:effectLst>
                <a:outerShdw blurRad="38100" dist="38100" dir="2700000" algn="tl">
                  <a:srgbClr val="C0C0C0"/>
                </a:outerShdw>
              </a:effectLst>
            </a:endParaRPr>
          </a:p>
        </p:txBody>
      </p:sp>
      <p:sp>
        <p:nvSpPr>
          <p:cNvPr id="188419" name="Rectangle 3"/>
          <p:cNvSpPr>
            <a:spLocks noGrp="1" noChangeArrowheads="1"/>
          </p:cNvSpPr>
          <p:nvPr>
            <p:ph type="body" idx="4294967295"/>
          </p:nvPr>
        </p:nvSpPr>
        <p:spPr>
          <a:xfrm>
            <a:off x="0" y="1600200"/>
            <a:ext cx="8229600" cy="4525963"/>
          </a:xfrm>
        </p:spPr>
        <p:txBody>
          <a:bodyPr/>
          <a:lstStyle/>
          <a:p>
            <a:pPr algn="r" rtl="1"/>
            <a:r>
              <a:rPr lang="fa-IR" sz="2400" dirty="0" smtClean="0">
                <a:effectLst>
                  <a:outerShdw blurRad="38100" dist="38100" dir="2700000" algn="tl">
                    <a:srgbClr val="C0C0C0"/>
                  </a:outerShdw>
                </a:effectLst>
              </a:rPr>
              <a:t>فهرستي </a:t>
            </a:r>
            <a:r>
              <a:rPr lang="fa-IR" sz="2400" dirty="0">
                <a:effectLst>
                  <a:outerShdw blurRad="38100" dist="38100" dir="2700000" algn="tl">
                    <a:srgbClr val="C0C0C0"/>
                  </a:outerShdw>
                </a:effectLst>
              </a:rPr>
              <a:t>شماره دار از </a:t>
            </a:r>
            <a:r>
              <a:rPr lang="fa-IR" sz="2400" dirty="0" smtClean="0">
                <a:effectLst>
                  <a:outerShdw blurRad="38100" dist="38100" dir="2700000" algn="tl">
                    <a:srgbClr val="C0C0C0"/>
                  </a:outerShdw>
                </a:effectLst>
              </a:rPr>
              <a:t>واحدهاي </a:t>
            </a:r>
            <a:r>
              <a:rPr lang="fa-IR" sz="2400" dirty="0">
                <a:effectLst>
                  <a:outerShdw blurRad="38100" dist="38100" dir="2700000" algn="tl">
                    <a:srgbClr val="C0C0C0"/>
                  </a:outerShdw>
                </a:effectLst>
              </a:rPr>
              <a:t>جامعه که قرار است نمونه از آنها انتخاب شود </a:t>
            </a:r>
            <a:r>
              <a:rPr lang="fa-IR" sz="2400" dirty="0" smtClean="0">
                <a:effectLst>
                  <a:outerShdw blurRad="38100" dist="38100" dir="2700000" algn="tl">
                    <a:srgbClr val="C0C0C0"/>
                  </a:outerShdw>
                </a:effectLst>
              </a:rPr>
              <a:t>تهيه </a:t>
            </a:r>
            <a:r>
              <a:rPr lang="fa-IR" sz="2400" dirty="0">
                <a:effectLst>
                  <a:outerShdw blurRad="38100" dist="38100" dir="2700000" algn="tl">
                    <a:srgbClr val="C0C0C0"/>
                  </a:outerShdw>
                </a:effectLst>
              </a:rPr>
              <a:t>گردد.</a:t>
            </a:r>
          </a:p>
          <a:p>
            <a:pPr algn="r" rtl="1"/>
            <a:r>
              <a:rPr lang="fa-IR" sz="2400" dirty="0">
                <a:effectLst>
                  <a:outerShdw blurRad="38100" dist="38100" dir="2700000" algn="tl">
                    <a:srgbClr val="C0C0C0"/>
                  </a:outerShdw>
                </a:effectLst>
              </a:rPr>
              <a:t>اندازه نمونه مشخص </a:t>
            </a:r>
            <a:r>
              <a:rPr lang="fa-IR" sz="2400" dirty="0" smtClean="0">
                <a:effectLst>
                  <a:outerShdw blurRad="38100" dist="38100" dir="2700000" algn="tl">
                    <a:srgbClr val="C0C0C0"/>
                  </a:outerShdw>
                </a:effectLst>
              </a:rPr>
              <a:t>مي </a:t>
            </a:r>
            <a:r>
              <a:rPr lang="fa-IR" sz="2400" dirty="0">
                <a:effectLst>
                  <a:outerShdw blurRad="38100" dist="38100" dir="2700000" algn="tl">
                    <a:srgbClr val="C0C0C0"/>
                  </a:outerShdw>
                </a:effectLst>
              </a:rPr>
              <a:t>شود.</a:t>
            </a:r>
          </a:p>
          <a:p>
            <a:pPr algn="r" rtl="1"/>
            <a:r>
              <a:rPr lang="fa-IR" sz="2400" dirty="0" smtClean="0">
                <a:effectLst>
                  <a:outerShdw blurRad="38100" dist="38100" dir="2700000" algn="tl">
                    <a:srgbClr val="C0C0C0"/>
                  </a:outerShdw>
                </a:effectLst>
              </a:rPr>
              <a:t>براي </a:t>
            </a:r>
            <a:r>
              <a:rPr lang="fa-IR" sz="2400" dirty="0">
                <a:effectLst>
                  <a:outerShdw blurRad="38100" dist="38100" dir="2700000" algn="tl">
                    <a:srgbClr val="C0C0C0"/>
                  </a:outerShdw>
                </a:effectLst>
              </a:rPr>
              <a:t>هر واحد جامعه نمونه </a:t>
            </a:r>
            <a:r>
              <a:rPr lang="fa-IR" sz="2400" dirty="0" smtClean="0">
                <a:effectLst>
                  <a:outerShdw blurRad="38100" dist="38100" dir="2700000" algn="tl">
                    <a:srgbClr val="C0C0C0"/>
                  </a:outerShdw>
                </a:effectLst>
              </a:rPr>
              <a:t>گيري يک </a:t>
            </a:r>
            <a:r>
              <a:rPr lang="fa-IR" sz="2400" dirty="0">
                <a:effectLst>
                  <a:outerShdw blurRad="38100" dist="38100" dir="2700000" algn="tl">
                    <a:srgbClr val="C0C0C0"/>
                  </a:outerShdw>
                </a:effectLst>
              </a:rPr>
              <a:t>عدد در نظر گرفته </a:t>
            </a:r>
            <a:r>
              <a:rPr lang="fa-IR" sz="2400" dirty="0" smtClean="0">
                <a:effectLst>
                  <a:outerShdw blurRad="38100" dist="38100" dir="2700000" algn="tl">
                    <a:srgbClr val="C0C0C0"/>
                  </a:outerShdw>
                </a:effectLst>
              </a:rPr>
              <a:t>مي </a:t>
            </a:r>
            <a:r>
              <a:rPr lang="fa-IR" sz="2400" dirty="0">
                <a:effectLst>
                  <a:outerShdw blurRad="38100" dist="38100" dir="2700000" algn="tl">
                    <a:srgbClr val="C0C0C0"/>
                  </a:outerShdw>
                </a:effectLst>
              </a:rPr>
              <a:t>شود.</a:t>
            </a:r>
          </a:p>
          <a:p>
            <a:pPr algn="r" rtl="1"/>
            <a:r>
              <a:rPr lang="fa-IR" sz="2400" dirty="0" smtClean="0">
                <a:effectLst>
                  <a:outerShdw blurRad="38100" dist="38100" dir="2700000" algn="tl">
                    <a:srgbClr val="C0C0C0"/>
                  </a:outerShdw>
                </a:effectLst>
              </a:rPr>
              <a:t>واحدهاي </a:t>
            </a:r>
            <a:r>
              <a:rPr lang="fa-IR" sz="2400" dirty="0">
                <a:effectLst>
                  <a:outerShdw blurRad="38100" dist="38100" dir="2700000" algn="tl">
                    <a:srgbClr val="C0C0C0"/>
                  </a:outerShdw>
                </a:effectLst>
              </a:rPr>
              <a:t>مورد </a:t>
            </a:r>
            <a:r>
              <a:rPr lang="fa-IR" sz="2400" dirty="0" smtClean="0">
                <a:effectLst>
                  <a:outerShdw blurRad="38100" dist="38100" dir="2700000" algn="tl">
                    <a:srgbClr val="C0C0C0"/>
                  </a:outerShdw>
                </a:effectLst>
              </a:rPr>
              <a:t>نياز </a:t>
            </a:r>
            <a:r>
              <a:rPr lang="fa-IR" sz="2400" dirty="0">
                <a:effectLst>
                  <a:outerShdw blurRad="38100" dist="38100" dir="2700000" algn="tl">
                    <a:srgbClr val="C0C0C0"/>
                  </a:outerShdw>
                </a:effectLst>
              </a:rPr>
              <a:t>با قرعه </a:t>
            </a:r>
            <a:r>
              <a:rPr lang="fa-IR" sz="2400" dirty="0" smtClean="0">
                <a:effectLst>
                  <a:outerShdw blurRad="38100" dist="38100" dir="2700000" algn="tl">
                    <a:srgbClr val="C0C0C0"/>
                  </a:outerShdw>
                </a:effectLst>
              </a:rPr>
              <a:t>کشي يا </a:t>
            </a:r>
            <a:r>
              <a:rPr lang="fa-IR" sz="2400" dirty="0">
                <a:effectLst>
                  <a:outerShdw blurRad="38100" dist="38100" dir="2700000" algn="tl">
                    <a:srgbClr val="C0C0C0"/>
                  </a:outerShdw>
                </a:effectLst>
              </a:rPr>
              <a:t>جدول اعداد </a:t>
            </a:r>
            <a:r>
              <a:rPr lang="fa-IR" sz="2400" dirty="0" smtClean="0">
                <a:effectLst>
                  <a:outerShdw blurRad="38100" dist="38100" dir="2700000" algn="tl">
                    <a:srgbClr val="C0C0C0"/>
                  </a:outerShdw>
                </a:effectLst>
              </a:rPr>
              <a:t>تصادفي </a:t>
            </a:r>
            <a:r>
              <a:rPr lang="fa-IR" sz="2400" dirty="0">
                <a:effectLst>
                  <a:outerShdw blurRad="38100" dist="38100" dir="2700000" algn="tl">
                    <a:srgbClr val="C0C0C0"/>
                  </a:outerShdw>
                </a:effectLst>
              </a:rPr>
              <a:t>انتخاب شوند.</a:t>
            </a:r>
            <a:endParaRPr lang="en-US" sz="2400" dirty="0">
              <a:effectLst>
                <a:outerShdw blurRad="38100" dist="38100" dir="2700000" algn="tl">
                  <a:srgbClr val="C0C0C0"/>
                </a:outerShdw>
              </a:effectLst>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2"/>
          <p:cNvSpPr>
            <a:spLocks noGrp="1" noChangeArrowheads="1"/>
          </p:cNvSpPr>
          <p:nvPr>
            <p:ph type="title" idx="4294967295"/>
          </p:nvPr>
        </p:nvSpPr>
        <p:spPr>
          <a:xfrm>
            <a:off x="0" y="274638"/>
            <a:ext cx="8229600" cy="796908"/>
          </a:xfrm>
        </p:spPr>
        <p:txBody>
          <a:bodyPr anchorCtr="1">
            <a:normAutofit fontScale="90000"/>
          </a:bodyPr>
          <a:lstStyle/>
          <a:p>
            <a:pPr algn="just"/>
            <a:r>
              <a:rPr lang="fa-IR" dirty="0" smtClean="0">
                <a:solidFill>
                  <a:schemeClr val="tx1"/>
                </a:solidFill>
                <a:effectLst>
                  <a:outerShdw blurRad="38100" dist="38100" dir="2700000" algn="tl">
                    <a:srgbClr val="C0C0C0"/>
                  </a:outerShdw>
                </a:effectLst>
              </a:rPr>
              <a:t>نمونه گيري تصادفي ساده</a:t>
            </a:r>
            <a:endParaRPr lang="en-US" dirty="0">
              <a:solidFill>
                <a:schemeClr val="tx1"/>
              </a:solidFill>
              <a:effectLst>
                <a:outerShdw blurRad="38100" dist="38100" dir="2700000" algn="tl">
                  <a:srgbClr val="C0C0C0"/>
                </a:outerShdw>
              </a:effectLst>
            </a:endParaRPr>
          </a:p>
        </p:txBody>
      </p:sp>
      <p:sp>
        <p:nvSpPr>
          <p:cNvPr id="188419" name="Rectangle 3"/>
          <p:cNvSpPr>
            <a:spLocks noGrp="1" noChangeArrowheads="1"/>
          </p:cNvSpPr>
          <p:nvPr>
            <p:ph type="body" idx="4294967295"/>
          </p:nvPr>
        </p:nvSpPr>
        <p:spPr>
          <a:xfrm>
            <a:off x="0" y="1142984"/>
            <a:ext cx="8229600" cy="5715016"/>
          </a:xfrm>
        </p:spPr>
        <p:txBody>
          <a:bodyPr/>
          <a:lstStyle/>
          <a:p>
            <a:pPr algn="r" rtl="1"/>
            <a:r>
              <a:rPr lang="fa-IR" sz="2400" dirty="0" smtClean="0">
                <a:effectLst>
                  <a:outerShdw blurRad="38100" dist="38100" dir="2700000" algn="tl">
                    <a:srgbClr val="C0C0C0"/>
                  </a:outerShdw>
                </a:effectLst>
              </a:rPr>
              <a:t>برای مثال فرض کنید از بین 623 دانش آموز یک مدرسه، می خواهیم یک نمونه 40 نفری برای محاسبه میزان هموگلوبین خون داشته باشیم. برای این منظور مراحل زیر را دنبال می کنیم.</a:t>
            </a:r>
          </a:p>
          <a:p>
            <a:pPr algn="r" rtl="1"/>
            <a:r>
              <a:rPr lang="fa-IR" sz="2400" dirty="0" smtClean="0">
                <a:effectLst>
                  <a:outerShdw blurRad="38100" dist="38100" dir="2700000" algn="tl">
                    <a:srgbClr val="C0C0C0"/>
                  </a:outerShdw>
                </a:effectLst>
              </a:rPr>
              <a:t>1- به هر یک از دانش آموزان عددی از 001 تا 623 نسبت می دهیم.</a:t>
            </a:r>
          </a:p>
          <a:p>
            <a:pPr algn="r" rtl="1"/>
            <a:r>
              <a:rPr lang="fa-IR" sz="2400" dirty="0" smtClean="0">
                <a:effectLst>
                  <a:outerShdw blurRad="38100" dist="38100" dir="2700000" algn="tl">
                    <a:srgbClr val="C0C0C0"/>
                  </a:outerShdw>
                </a:effectLst>
              </a:rPr>
              <a:t>2- این شماره ها را در یک ظرف گذاشته و 40 تا از این شماره ها را بتصادف انتخاب می کنیم. </a:t>
            </a:r>
            <a:endParaRPr lang="en-US" sz="2400" dirty="0">
              <a:effectLst>
                <a:outerShdw blurRad="38100" dist="38100" dir="2700000" algn="tl">
                  <a:srgbClr val="C0C0C0"/>
                </a:outerShdw>
              </a:effectLst>
            </a:endParaRPr>
          </a:p>
        </p:txBody>
      </p:sp>
      <p:grpSp>
        <p:nvGrpSpPr>
          <p:cNvPr id="4" name="Group 138"/>
          <p:cNvGrpSpPr>
            <a:grpSpLocks/>
          </p:cNvGrpSpPr>
          <p:nvPr/>
        </p:nvGrpSpPr>
        <p:grpSpPr bwMode="auto">
          <a:xfrm>
            <a:off x="928662" y="3820816"/>
            <a:ext cx="3119437" cy="3037184"/>
            <a:chOff x="231" y="1724"/>
            <a:chExt cx="2010" cy="1957"/>
          </a:xfrm>
        </p:grpSpPr>
        <p:sp>
          <p:nvSpPr>
            <p:cNvPr id="5" name="Freeform 106"/>
            <p:cNvSpPr>
              <a:spLocks/>
            </p:cNvSpPr>
            <p:nvPr/>
          </p:nvSpPr>
          <p:spPr bwMode="auto">
            <a:xfrm>
              <a:off x="337" y="1787"/>
              <a:ext cx="1904" cy="284"/>
            </a:xfrm>
            <a:custGeom>
              <a:avLst/>
              <a:gdLst/>
              <a:ahLst/>
              <a:cxnLst>
                <a:cxn ang="0">
                  <a:pos x="3384" y="329"/>
                </a:cxn>
                <a:cxn ang="0">
                  <a:pos x="3368" y="292"/>
                </a:cxn>
                <a:cxn ang="0">
                  <a:pos x="3312" y="242"/>
                </a:cxn>
                <a:cxn ang="0">
                  <a:pos x="3183" y="179"/>
                </a:cxn>
                <a:cxn ang="0">
                  <a:pos x="3001" y="125"/>
                </a:cxn>
                <a:cxn ang="0">
                  <a:pos x="2769" y="77"/>
                </a:cxn>
                <a:cxn ang="0">
                  <a:pos x="2499" y="40"/>
                </a:cxn>
                <a:cxn ang="0">
                  <a:pos x="2198" y="14"/>
                </a:cxn>
                <a:cxn ang="0">
                  <a:pos x="1866" y="0"/>
                </a:cxn>
                <a:cxn ang="0">
                  <a:pos x="1354" y="4"/>
                </a:cxn>
                <a:cxn ang="0">
                  <a:pos x="1035" y="24"/>
                </a:cxn>
                <a:cxn ang="0">
                  <a:pos x="749" y="58"/>
                </a:cxn>
                <a:cxn ang="0">
                  <a:pos x="497" y="99"/>
                </a:cxn>
                <a:cxn ang="0">
                  <a:pos x="291" y="151"/>
                </a:cxn>
                <a:cxn ang="0">
                  <a:pos x="134" y="210"/>
                </a:cxn>
                <a:cxn ang="0">
                  <a:pos x="35" y="274"/>
                </a:cxn>
                <a:cxn ang="0">
                  <a:pos x="10" y="310"/>
                </a:cxn>
                <a:cxn ang="0">
                  <a:pos x="0" y="347"/>
                </a:cxn>
                <a:cxn ang="0">
                  <a:pos x="10" y="380"/>
                </a:cxn>
                <a:cxn ang="0">
                  <a:pos x="35" y="416"/>
                </a:cxn>
                <a:cxn ang="0">
                  <a:pos x="134" y="480"/>
                </a:cxn>
                <a:cxn ang="0">
                  <a:pos x="291" y="540"/>
                </a:cxn>
                <a:cxn ang="0">
                  <a:pos x="497" y="591"/>
                </a:cxn>
                <a:cxn ang="0">
                  <a:pos x="749" y="633"/>
                </a:cxn>
                <a:cxn ang="0">
                  <a:pos x="1035" y="665"/>
                </a:cxn>
                <a:cxn ang="0">
                  <a:pos x="1354" y="686"/>
                </a:cxn>
                <a:cxn ang="0">
                  <a:pos x="1693" y="694"/>
                </a:cxn>
                <a:cxn ang="0">
                  <a:pos x="2352" y="665"/>
                </a:cxn>
                <a:cxn ang="0">
                  <a:pos x="2769" y="611"/>
                </a:cxn>
                <a:cxn ang="0">
                  <a:pos x="3001" y="565"/>
                </a:cxn>
                <a:cxn ang="0">
                  <a:pos x="3183" y="512"/>
                </a:cxn>
                <a:cxn ang="0">
                  <a:pos x="3312" y="447"/>
                </a:cxn>
                <a:cxn ang="0">
                  <a:pos x="3368" y="399"/>
                </a:cxn>
                <a:cxn ang="0">
                  <a:pos x="3384" y="365"/>
                </a:cxn>
              </a:cxnLst>
              <a:rect l="0" t="0" r="r" b="b"/>
              <a:pathLst>
                <a:path w="3386" h="694">
                  <a:moveTo>
                    <a:pt x="3386" y="347"/>
                  </a:moveTo>
                  <a:lnTo>
                    <a:pt x="3384" y="329"/>
                  </a:lnTo>
                  <a:lnTo>
                    <a:pt x="3378" y="310"/>
                  </a:lnTo>
                  <a:lnTo>
                    <a:pt x="3368" y="292"/>
                  </a:lnTo>
                  <a:lnTo>
                    <a:pt x="3353" y="274"/>
                  </a:lnTo>
                  <a:lnTo>
                    <a:pt x="3312" y="242"/>
                  </a:lnTo>
                  <a:lnTo>
                    <a:pt x="3255" y="210"/>
                  </a:lnTo>
                  <a:lnTo>
                    <a:pt x="3183" y="179"/>
                  </a:lnTo>
                  <a:lnTo>
                    <a:pt x="3098" y="151"/>
                  </a:lnTo>
                  <a:lnTo>
                    <a:pt x="3001" y="125"/>
                  </a:lnTo>
                  <a:lnTo>
                    <a:pt x="2890" y="99"/>
                  </a:lnTo>
                  <a:lnTo>
                    <a:pt x="2769" y="77"/>
                  </a:lnTo>
                  <a:lnTo>
                    <a:pt x="2640" y="58"/>
                  </a:lnTo>
                  <a:lnTo>
                    <a:pt x="2499" y="40"/>
                  </a:lnTo>
                  <a:lnTo>
                    <a:pt x="2352" y="24"/>
                  </a:lnTo>
                  <a:lnTo>
                    <a:pt x="2198" y="14"/>
                  </a:lnTo>
                  <a:lnTo>
                    <a:pt x="2035" y="4"/>
                  </a:lnTo>
                  <a:lnTo>
                    <a:pt x="1866" y="0"/>
                  </a:lnTo>
                  <a:lnTo>
                    <a:pt x="1521" y="0"/>
                  </a:lnTo>
                  <a:lnTo>
                    <a:pt x="1354" y="4"/>
                  </a:lnTo>
                  <a:lnTo>
                    <a:pt x="1192" y="14"/>
                  </a:lnTo>
                  <a:lnTo>
                    <a:pt x="1035" y="24"/>
                  </a:lnTo>
                  <a:lnTo>
                    <a:pt x="888" y="40"/>
                  </a:lnTo>
                  <a:lnTo>
                    <a:pt x="749" y="58"/>
                  </a:lnTo>
                  <a:lnTo>
                    <a:pt x="618" y="77"/>
                  </a:lnTo>
                  <a:lnTo>
                    <a:pt x="497" y="99"/>
                  </a:lnTo>
                  <a:lnTo>
                    <a:pt x="388" y="125"/>
                  </a:lnTo>
                  <a:lnTo>
                    <a:pt x="291" y="151"/>
                  </a:lnTo>
                  <a:lnTo>
                    <a:pt x="206" y="179"/>
                  </a:lnTo>
                  <a:lnTo>
                    <a:pt x="134" y="210"/>
                  </a:lnTo>
                  <a:lnTo>
                    <a:pt x="77" y="242"/>
                  </a:lnTo>
                  <a:lnTo>
                    <a:pt x="35" y="274"/>
                  </a:lnTo>
                  <a:lnTo>
                    <a:pt x="21" y="292"/>
                  </a:lnTo>
                  <a:lnTo>
                    <a:pt x="10" y="310"/>
                  </a:lnTo>
                  <a:lnTo>
                    <a:pt x="3" y="329"/>
                  </a:lnTo>
                  <a:lnTo>
                    <a:pt x="0" y="347"/>
                  </a:lnTo>
                  <a:lnTo>
                    <a:pt x="3" y="365"/>
                  </a:lnTo>
                  <a:lnTo>
                    <a:pt x="10" y="380"/>
                  </a:lnTo>
                  <a:lnTo>
                    <a:pt x="21" y="399"/>
                  </a:lnTo>
                  <a:lnTo>
                    <a:pt x="35" y="416"/>
                  </a:lnTo>
                  <a:lnTo>
                    <a:pt x="77" y="447"/>
                  </a:lnTo>
                  <a:lnTo>
                    <a:pt x="134" y="480"/>
                  </a:lnTo>
                  <a:lnTo>
                    <a:pt x="206" y="512"/>
                  </a:lnTo>
                  <a:lnTo>
                    <a:pt x="291" y="540"/>
                  </a:lnTo>
                  <a:lnTo>
                    <a:pt x="388" y="565"/>
                  </a:lnTo>
                  <a:lnTo>
                    <a:pt x="497" y="591"/>
                  </a:lnTo>
                  <a:lnTo>
                    <a:pt x="618" y="611"/>
                  </a:lnTo>
                  <a:lnTo>
                    <a:pt x="749" y="633"/>
                  </a:lnTo>
                  <a:lnTo>
                    <a:pt x="888" y="651"/>
                  </a:lnTo>
                  <a:lnTo>
                    <a:pt x="1035" y="665"/>
                  </a:lnTo>
                  <a:lnTo>
                    <a:pt x="1192" y="676"/>
                  </a:lnTo>
                  <a:lnTo>
                    <a:pt x="1354" y="686"/>
                  </a:lnTo>
                  <a:lnTo>
                    <a:pt x="1521" y="691"/>
                  </a:lnTo>
                  <a:lnTo>
                    <a:pt x="1693" y="694"/>
                  </a:lnTo>
                  <a:lnTo>
                    <a:pt x="2035" y="686"/>
                  </a:lnTo>
                  <a:lnTo>
                    <a:pt x="2352" y="665"/>
                  </a:lnTo>
                  <a:lnTo>
                    <a:pt x="2640" y="633"/>
                  </a:lnTo>
                  <a:lnTo>
                    <a:pt x="2769" y="611"/>
                  </a:lnTo>
                  <a:lnTo>
                    <a:pt x="2890" y="591"/>
                  </a:lnTo>
                  <a:lnTo>
                    <a:pt x="3001" y="565"/>
                  </a:lnTo>
                  <a:lnTo>
                    <a:pt x="3098" y="540"/>
                  </a:lnTo>
                  <a:lnTo>
                    <a:pt x="3183" y="512"/>
                  </a:lnTo>
                  <a:lnTo>
                    <a:pt x="3255" y="480"/>
                  </a:lnTo>
                  <a:lnTo>
                    <a:pt x="3312" y="447"/>
                  </a:lnTo>
                  <a:lnTo>
                    <a:pt x="3353" y="416"/>
                  </a:lnTo>
                  <a:lnTo>
                    <a:pt x="3368" y="399"/>
                  </a:lnTo>
                  <a:lnTo>
                    <a:pt x="3378" y="380"/>
                  </a:lnTo>
                  <a:lnTo>
                    <a:pt x="3384" y="365"/>
                  </a:lnTo>
                  <a:lnTo>
                    <a:pt x="3386" y="347"/>
                  </a:lnTo>
                  <a:close/>
                </a:path>
              </a:pathLst>
            </a:custGeom>
            <a:solidFill>
              <a:schemeClr val="tx1"/>
            </a:solidFill>
            <a:ln w="9525">
              <a:noFill/>
              <a:round/>
              <a:headEnd/>
              <a:tailEnd/>
            </a:ln>
          </p:spPr>
          <p:txBody>
            <a:bodyPr/>
            <a:lstStyle/>
            <a:p>
              <a:endParaRPr lang="en-US"/>
            </a:p>
          </p:txBody>
        </p:sp>
        <p:sp>
          <p:nvSpPr>
            <p:cNvPr id="6" name="Freeform 108"/>
            <p:cNvSpPr>
              <a:spLocks/>
            </p:cNvSpPr>
            <p:nvPr/>
          </p:nvSpPr>
          <p:spPr bwMode="auto">
            <a:xfrm>
              <a:off x="652" y="1832"/>
              <a:ext cx="1222" cy="162"/>
            </a:xfrm>
            <a:custGeom>
              <a:avLst/>
              <a:gdLst/>
              <a:ahLst/>
              <a:cxnLst>
                <a:cxn ang="0">
                  <a:pos x="2167" y="227"/>
                </a:cxn>
                <a:cxn ang="0">
                  <a:pos x="2161" y="203"/>
                </a:cxn>
                <a:cxn ang="0">
                  <a:pos x="2145" y="180"/>
                </a:cxn>
                <a:cxn ang="0">
                  <a:pos x="2117" y="160"/>
                </a:cxn>
                <a:cxn ang="0">
                  <a:pos x="2082" y="136"/>
                </a:cxn>
                <a:cxn ang="0">
                  <a:pos x="2036" y="118"/>
                </a:cxn>
                <a:cxn ang="0">
                  <a:pos x="1981" y="100"/>
                </a:cxn>
                <a:cxn ang="0">
                  <a:pos x="1919" y="82"/>
                </a:cxn>
                <a:cxn ang="0">
                  <a:pos x="1850" y="67"/>
                </a:cxn>
                <a:cxn ang="0">
                  <a:pos x="1691" y="39"/>
                </a:cxn>
                <a:cxn ang="0">
                  <a:pos x="1506" y="19"/>
                </a:cxn>
                <a:cxn ang="0">
                  <a:pos x="1302" y="5"/>
                </a:cxn>
                <a:cxn ang="0">
                  <a:pos x="1083" y="0"/>
                </a:cxn>
                <a:cxn ang="0">
                  <a:pos x="867" y="5"/>
                </a:cxn>
                <a:cxn ang="0">
                  <a:pos x="663" y="19"/>
                </a:cxn>
                <a:cxn ang="0">
                  <a:pos x="478" y="39"/>
                </a:cxn>
                <a:cxn ang="0">
                  <a:pos x="319" y="67"/>
                </a:cxn>
                <a:cxn ang="0">
                  <a:pos x="185" y="100"/>
                </a:cxn>
                <a:cxn ang="0">
                  <a:pos x="131" y="118"/>
                </a:cxn>
                <a:cxn ang="0">
                  <a:pos x="84" y="136"/>
                </a:cxn>
                <a:cxn ang="0">
                  <a:pos x="48" y="160"/>
                </a:cxn>
                <a:cxn ang="0">
                  <a:pos x="23" y="180"/>
                </a:cxn>
                <a:cxn ang="0">
                  <a:pos x="5" y="203"/>
                </a:cxn>
                <a:cxn ang="0">
                  <a:pos x="0" y="227"/>
                </a:cxn>
                <a:cxn ang="0">
                  <a:pos x="5" y="247"/>
                </a:cxn>
                <a:cxn ang="0">
                  <a:pos x="23" y="271"/>
                </a:cxn>
                <a:cxn ang="0">
                  <a:pos x="48" y="291"/>
                </a:cxn>
                <a:cxn ang="0">
                  <a:pos x="84" y="312"/>
                </a:cxn>
                <a:cxn ang="0">
                  <a:pos x="131" y="332"/>
                </a:cxn>
                <a:cxn ang="0">
                  <a:pos x="185" y="350"/>
                </a:cxn>
                <a:cxn ang="0">
                  <a:pos x="319" y="382"/>
                </a:cxn>
                <a:cxn ang="0">
                  <a:pos x="478" y="410"/>
                </a:cxn>
                <a:cxn ang="0">
                  <a:pos x="663" y="430"/>
                </a:cxn>
                <a:cxn ang="0">
                  <a:pos x="867" y="443"/>
                </a:cxn>
                <a:cxn ang="0">
                  <a:pos x="1083" y="448"/>
                </a:cxn>
                <a:cxn ang="0">
                  <a:pos x="1302" y="443"/>
                </a:cxn>
                <a:cxn ang="0">
                  <a:pos x="1506" y="430"/>
                </a:cxn>
                <a:cxn ang="0">
                  <a:pos x="1691" y="410"/>
                </a:cxn>
                <a:cxn ang="0">
                  <a:pos x="1850" y="382"/>
                </a:cxn>
                <a:cxn ang="0">
                  <a:pos x="1981" y="350"/>
                </a:cxn>
                <a:cxn ang="0">
                  <a:pos x="2036" y="332"/>
                </a:cxn>
                <a:cxn ang="0">
                  <a:pos x="2082" y="312"/>
                </a:cxn>
                <a:cxn ang="0">
                  <a:pos x="2117" y="291"/>
                </a:cxn>
                <a:cxn ang="0">
                  <a:pos x="2145" y="271"/>
                </a:cxn>
                <a:cxn ang="0">
                  <a:pos x="2161" y="247"/>
                </a:cxn>
                <a:cxn ang="0">
                  <a:pos x="2167" y="227"/>
                </a:cxn>
              </a:cxnLst>
              <a:rect l="0" t="0" r="r" b="b"/>
              <a:pathLst>
                <a:path w="2167" h="448">
                  <a:moveTo>
                    <a:pt x="2167" y="227"/>
                  </a:moveTo>
                  <a:lnTo>
                    <a:pt x="2161" y="203"/>
                  </a:lnTo>
                  <a:lnTo>
                    <a:pt x="2145" y="180"/>
                  </a:lnTo>
                  <a:lnTo>
                    <a:pt x="2117" y="160"/>
                  </a:lnTo>
                  <a:lnTo>
                    <a:pt x="2082" y="136"/>
                  </a:lnTo>
                  <a:lnTo>
                    <a:pt x="2036" y="118"/>
                  </a:lnTo>
                  <a:lnTo>
                    <a:pt x="1981" y="100"/>
                  </a:lnTo>
                  <a:lnTo>
                    <a:pt x="1919" y="82"/>
                  </a:lnTo>
                  <a:lnTo>
                    <a:pt x="1850" y="67"/>
                  </a:lnTo>
                  <a:lnTo>
                    <a:pt x="1691" y="39"/>
                  </a:lnTo>
                  <a:lnTo>
                    <a:pt x="1506" y="19"/>
                  </a:lnTo>
                  <a:lnTo>
                    <a:pt x="1302" y="5"/>
                  </a:lnTo>
                  <a:lnTo>
                    <a:pt x="1083" y="0"/>
                  </a:lnTo>
                  <a:lnTo>
                    <a:pt x="867" y="5"/>
                  </a:lnTo>
                  <a:lnTo>
                    <a:pt x="663" y="19"/>
                  </a:lnTo>
                  <a:lnTo>
                    <a:pt x="478" y="39"/>
                  </a:lnTo>
                  <a:lnTo>
                    <a:pt x="319" y="67"/>
                  </a:lnTo>
                  <a:lnTo>
                    <a:pt x="185" y="100"/>
                  </a:lnTo>
                  <a:lnTo>
                    <a:pt x="131" y="118"/>
                  </a:lnTo>
                  <a:lnTo>
                    <a:pt x="84" y="136"/>
                  </a:lnTo>
                  <a:lnTo>
                    <a:pt x="48" y="160"/>
                  </a:lnTo>
                  <a:lnTo>
                    <a:pt x="23" y="180"/>
                  </a:lnTo>
                  <a:lnTo>
                    <a:pt x="5" y="203"/>
                  </a:lnTo>
                  <a:lnTo>
                    <a:pt x="0" y="227"/>
                  </a:lnTo>
                  <a:lnTo>
                    <a:pt x="5" y="247"/>
                  </a:lnTo>
                  <a:lnTo>
                    <a:pt x="23" y="271"/>
                  </a:lnTo>
                  <a:lnTo>
                    <a:pt x="48" y="291"/>
                  </a:lnTo>
                  <a:lnTo>
                    <a:pt x="84" y="312"/>
                  </a:lnTo>
                  <a:lnTo>
                    <a:pt x="131" y="332"/>
                  </a:lnTo>
                  <a:lnTo>
                    <a:pt x="185" y="350"/>
                  </a:lnTo>
                  <a:lnTo>
                    <a:pt x="319" y="382"/>
                  </a:lnTo>
                  <a:lnTo>
                    <a:pt x="478" y="410"/>
                  </a:lnTo>
                  <a:lnTo>
                    <a:pt x="663" y="430"/>
                  </a:lnTo>
                  <a:lnTo>
                    <a:pt x="867" y="443"/>
                  </a:lnTo>
                  <a:lnTo>
                    <a:pt x="1083" y="448"/>
                  </a:lnTo>
                  <a:lnTo>
                    <a:pt x="1302" y="443"/>
                  </a:lnTo>
                  <a:lnTo>
                    <a:pt x="1506" y="430"/>
                  </a:lnTo>
                  <a:lnTo>
                    <a:pt x="1691" y="410"/>
                  </a:lnTo>
                  <a:lnTo>
                    <a:pt x="1850" y="382"/>
                  </a:lnTo>
                  <a:lnTo>
                    <a:pt x="1981" y="350"/>
                  </a:lnTo>
                  <a:lnTo>
                    <a:pt x="2036" y="332"/>
                  </a:lnTo>
                  <a:lnTo>
                    <a:pt x="2082" y="312"/>
                  </a:lnTo>
                  <a:lnTo>
                    <a:pt x="2117" y="291"/>
                  </a:lnTo>
                  <a:lnTo>
                    <a:pt x="2145" y="271"/>
                  </a:lnTo>
                  <a:lnTo>
                    <a:pt x="2161" y="247"/>
                  </a:lnTo>
                  <a:lnTo>
                    <a:pt x="2167" y="227"/>
                  </a:lnTo>
                  <a:close/>
                </a:path>
              </a:pathLst>
            </a:custGeom>
            <a:solidFill>
              <a:srgbClr val="000000"/>
            </a:solidFill>
            <a:ln w="9525">
              <a:noFill/>
              <a:round/>
              <a:headEnd/>
              <a:tailEnd/>
            </a:ln>
          </p:spPr>
          <p:txBody>
            <a:bodyPr/>
            <a:lstStyle/>
            <a:p>
              <a:endParaRPr lang="en-US"/>
            </a:p>
          </p:txBody>
        </p:sp>
        <p:sp>
          <p:nvSpPr>
            <p:cNvPr id="7" name="Freeform 109"/>
            <p:cNvSpPr>
              <a:spLocks/>
            </p:cNvSpPr>
            <p:nvPr/>
          </p:nvSpPr>
          <p:spPr bwMode="auto">
            <a:xfrm>
              <a:off x="569" y="1724"/>
              <a:ext cx="1305" cy="270"/>
            </a:xfrm>
            <a:custGeom>
              <a:avLst/>
              <a:gdLst/>
              <a:ahLst/>
              <a:cxnLst>
                <a:cxn ang="0">
                  <a:pos x="2167" y="227"/>
                </a:cxn>
                <a:cxn ang="0">
                  <a:pos x="2144" y="180"/>
                </a:cxn>
                <a:cxn ang="0">
                  <a:pos x="2082" y="137"/>
                </a:cxn>
                <a:cxn ang="0">
                  <a:pos x="1981" y="98"/>
                </a:cxn>
                <a:cxn ang="0">
                  <a:pos x="1850" y="66"/>
                </a:cxn>
                <a:cxn ang="0">
                  <a:pos x="1690" y="37"/>
                </a:cxn>
                <a:cxn ang="0">
                  <a:pos x="1506" y="16"/>
                </a:cxn>
                <a:cxn ang="0">
                  <a:pos x="1302" y="3"/>
                </a:cxn>
                <a:cxn ang="0">
                  <a:pos x="1083" y="0"/>
                </a:cxn>
                <a:cxn ang="0">
                  <a:pos x="864" y="3"/>
                </a:cxn>
                <a:cxn ang="0">
                  <a:pos x="661" y="16"/>
                </a:cxn>
                <a:cxn ang="0">
                  <a:pos x="476" y="37"/>
                </a:cxn>
                <a:cxn ang="0">
                  <a:pos x="317" y="66"/>
                </a:cxn>
                <a:cxn ang="0">
                  <a:pos x="184" y="98"/>
                </a:cxn>
                <a:cxn ang="0">
                  <a:pos x="84" y="137"/>
                </a:cxn>
                <a:cxn ang="0">
                  <a:pos x="21" y="180"/>
                </a:cxn>
                <a:cxn ang="0">
                  <a:pos x="0" y="227"/>
                </a:cxn>
                <a:cxn ang="0">
                  <a:pos x="21" y="271"/>
                </a:cxn>
                <a:cxn ang="0">
                  <a:pos x="84" y="312"/>
                </a:cxn>
                <a:cxn ang="0">
                  <a:pos x="184" y="349"/>
                </a:cxn>
                <a:cxn ang="0">
                  <a:pos x="317" y="383"/>
                </a:cxn>
                <a:cxn ang="0">
                  <a:pos x="476" y="409"/>
                </a:cxn>
                <a:cxn ang="0">
                  <a:pos x="661" y="430"/>
                </a:cxn>
                <a:cxn ang="0">
                  <a:pos x="864" y="442"/>
                </a:cxn>
                <a:cxn ang="0">
                  <a:pos x="1083" y="448"/>
                </a:cxn>
                <a:cxn ang="0">
                  <a:pos x="1302" y="442"/>
                </a:cxn>
                <a:cxn ang="0">
                  <a:pos x="1506" y="430"/>
                </a:cxn>
                <a:cxn ang="0">
                  <a:pos x="1690" y="409"/>
                </a:cxn>
                <a:cxn ang="0">
                  <a:pos x="1850" y="383"/>
                </a:cxn>
                <a:cxn ang="0">
                  <a:pos x="1981" y="349"/>
                </a:cxn>
                <a:cxn ang="0">
                  <a:pos x="2082" y="312"/>
                </a:cxn>
                <a:cxn ang="0">
                  <a:pos x="2144" y="271"/>
                </a:cxn>
                <a:cxn ang="0">
                  <a:pos x="2167" y="227"/>
                </a:cxn>
              </a:cxnLst>
              <a:rect l="0" t="0" r="r" b="b"/>
              <a:pathLst>
                <a:path w="2167" h="448">
                  <a:moveTo>
                    <a:pt x="2167" y="227"/>
                  </a:moveTo>
                  <a:lnTo>
                    <a:pt x="2144" y="180"/>
                  </a:lnTo>
                  <a:lnTo>
                    <a:pt x="2082" y="137"/>
                  </a:lnTo>
                  <a:lnTo>
                    <a:pt x="1981" y="98"/>
                  </a:lnTo>
                  <a:lnTo>
                    <a:pt x="1850" y="66"/>
                  </a:lnTo>
                  <a:lnTo>
                    <a:pt x="1690" y="37"/>
                  </a:lnTo>
                  <a:lnTo>
                    <a:pt x="1506" y="16"/>
                  </a:lnTo>
                  <a:lnTo>
                    <a:pt x="1302" y="3"/>
                  </a:lnTo>
                  <a:lnTo>
                    <a:pt x="1083" y="0"/>
                  </a:lnTo>
                  <a:lnTo>
                    <a:pt x="864" y="3"/>
                  </a:lnTo>
                  <a:lnTo>
                    <a:pt x="661" y="16"/>
                  </a:lnTo>
                  <a:lnTo>
                    <a:pt x="476" y="37"/>
                  </a:lnTo>
                  <a:lnTo>
                    <a:pt x="317" y="66"/>
                  </a:lnTo>
                  <a:lnTo>
                    <a:pt x="184" y="98"/>
                  </a:lnTo>
                  <a:lnTo>
                    <a:pt x="84" y="137"/>
                  </a:lnTo>
                  <a:lnTo>
                    <a:pt x="21" y="180"/>
                  </a:lnTo>
                  <a:lnTo>
                    <a:pt x="0" y="227"/>
                  </a:lnTo>
                  <a:lnTo>
                    <a:pt x="21" y="271"/>
                  </a:lnTo>
                  <a:lnTo>
                    <a:pt x="84" y="312"/>
                  </a:lnTo>
                  <a:lnTo>
                    <a:pt x="184" y="349"/>
                  </a:lnTo>
                  <a:lnTo>
                    <a:pt x="317" y="383"/>
                  </a:lnTo>
                  <a:lnTo>
                    <a:pt x="476" y="409"/>
                  </a:lnTo>
                  <a:lnTo>
                    <a:pt x="661" y="430"/>
                  </a:lnTo>
                  <a:lnTo>
                    <a:pt x="864" y="442"/>
                  </a:lnTo>
                  <a:lnTo>
                    <a:pt x="1083" y="448"/>
                  </a:lnTo>
                  <a:lnTo>
                    <a:pt x="1302" y="442"/>
                  </a:lnTo>
                  <a:lnTo>
                    <a:pt x="1506" y="430"/>
                  </a:lnTo>
                  <a:lnTo>
                    <a:pt x="1690" y="409"/>
                  </a:lnTo>
                  <a:lnTo>
                    <a:pt x="1850" y="383"/>
                  </a:lnTo>
                  <a:lnTo>
                    <a:pt x="1981" y="349"/>
                  </a:lnTo>
                  <a:lnTo>
                    <a:pt x="2082" y="312"/>
                  </a:lnTo>
                  <a:lnTo>
                    <a:pt x="2144" y="271"/>
                  </a:lnTo>
                  <a:lnTo>
                    <a:pt x="2167" y="227"/>
                  </a:lnTo>
                </a:path>
              </a:pathLst>
            </a:custGeom>
            <a:noFill/>
            <a:ln w="3175">
              <a:solidFill>
                <a:srgbClr val="FFFFFF"/>
              </a:solidFill>
              <a:prstDash val="solid"/>
              <a:round/>
              <a:headEnd/>
              <a:tailEnd/>
            </a:ln>
          </p:spPr>
          <p:txBody>
            <a:bodyPr/>
            <a:lstStyle/>
            <a:p>
              <a:endParaRPr lang="en-US"/>
            </a:p>
          </p:txBody>
        </p:sp>
        <p:sp>
          <p:nvSpPr>
            <p:cNvPr id="8" name="Freeform 110"/>
            <p:cNvSpPr>
              <a:spLocks/>
            </p:cNvSpPr>
            <p:nvPr/>
          </p:nvSpPr>
          <p:spPr bwMode="auto">
            <a:xfrm>
              <a:off x="1692" y="1762"/>
              <a:ext cx="41" cy="190"/>
            </a:xfrm>
            <a:custGeom>
              <a:avLst/>
              <a:gdLst/>
              <a:ahLst/>
              <a:cxnLst>
                <a:cxn ang="0">
                  <a:pos x="70" y="26"/>
                </a:cxn>
                <a:cxn ang="0">
                  <a:pos x="70" y="301"/>
                </a:cxn>
                <a:cxn ang="0">
                  <a:pos x="52" y="306"/>
                </a:cxn>
                <a:cxn ang="0">
                  <a:pos x="0" y="314"/>
                </a:cxn>
                <a:cxn ang="0">
                  <a:pos x="0" y="0"/>
                </a:cxn>
                <a:cxn ang="0">
                  <a:pos x="70" y="26"/>
                </a:cxn>
              </a:cxnLst>
              <a:rect l="0" t="0" r="r" b="b"/>
              <a:pathLst>
                <a:path w="70" h="314">
                  <a:moveTo>
                    <a:pt x="70" y="26"/>
                  </a:moveTo>
                  <a:lnTo>
                    <a:pt x="70" y="301"/>
                  </a:lnTo>
                  <a:lnTo>
                    <a:pt x="52" y="306"/>
                  </a:lnTo>
                  <a:lnTo>
                    <a:pt x="0" y="314"/>
                  </a:lnTo>
                  <a:lnTo>
                    <a:pt x="0" y="0"/>
                  </a:lnTo>
                  <a:lnTo>
                    <a:pt x="70" y="26"/>
                  </a:lnTo>
                  <a:close/>
                </a:path>
              </a:pathLst>
            </a:custGeom>
            <a:solidFill>
              <a:srgbClr val="FFFFFF"/>
            </a:solidFill>
            <a:ln w="9525">
              <a:noFill/>
              <a:round/>
              <a:headEnd/>
              <a:tailEnd/>
            </a:ln>
          </p:spPr>
          <p:txBody>
            <a:bodyPr/>
            <a:lstStyle/>
            <a:p>
              <a:endParaRPr lang="en-US"/>
            </a:p>
          </p:txBody>
        </p:sp>
        <p:sp>
          <p:nvSpPr>
            <p:cNvPr id="9" name="Freeform 111"/>
            <p:cNvSpPr>
              <a:spLocks/>
            </p:cNvSpPr>
            <p:nvPr/>
          </p:nvSpPr>
          <p:spPr bwMode="auto">
            <a:xfrm>
              <a:off x="1692" y="1762"/>
              <a:ext cx="41" cy="190"/>
            </a:xfrm>
            <a:custGeom>
              <a:avLst/>
              <a:gdLst/>
              <a:ahLst/>
              <a:cxnLst>
                <a:cxn ang="0">
                  <a:pos x="70" y="26"/>
                </a:cxn>
                <a:cxn ang="0">
                  <a:pos x="70" y="301"/>
                </a:cxn>
                <a:cxn ang="0">
                  <a:pos x="68" y="299"/>
                </a:cxn>
                <a:cxn ang="0">
                  <a:pos x="64" y="301"/>
                </a:cxn>
                <a:cxn ang="0">
                  <a:pos x="57" y="301"/>
                </a:cxn>
                <a:cxn ang="0">
                  <a:pos x="49" y="304"/>
                </a:cxn>
                <a:cxn ang="0">
                  <a:pos x="38" y="306"/>
                </a:cxn>
                <a:cxn ang="0">
                  <a:pos x="27" y="308"/>
                </a:cxn>
                <a:cxn ang="0">
                  <a:pos x="14" y="311"/>
                </a:cxn>
                <a:cxn ang="0">
                  <a:pos x="0" y="314"/>
                </a:cxn>
                <a:cxn ang="0">
                  <a:pos x="0" y="297"/>
                </a:cxn>
                <a:cxn ang="0">
                  <a:pos x="0" y="260"/>
                </a:cxn>
                <a:cxn ang="0">
                  <a:pos x="0" y="210"/>
                </a:cxn>
                <a:cxn ang="0">
                  <a:pos x="0" y="154"/>
                </a:cxn>
                <a:cxn ang="0">
                  <a:pos x="0" y="97"/>
                </a:cxn>
                <a:cxn ang="0">
                  <a:pos x="0" y="47"/>
                </a:cxn>
                <a:cxn ang="0">
                  <a:pos x="0" y="13"/>
                </a:cxn>
                <a:cxn ang="0">
                  <a:pos x="0" y="0"/>
                </a:cxn>
                <a:cxn ang="0">
                  <a:pos x="70" y="26"/>
                </a:cxn>
              </a:cxnLst>
              <a:rect l="0" t="0" r="r" b="b"/>
              <a:pathLst>
                <a:path w="70" h="314">
                  <a:moveTo>
                    <a:pt x="70" y="26"/>
                  </a:moveTo>
                  <a:lnTo>
                    <a:pt x="70" y="301"/>
                  </a:lnTo>
                  <a:lnTo>
                    <a:pt x="68" y="299"/>
                  </a:lnTo>
                  <a:lnTo>
                    <a:pt x="64" y="301"/>
                  </a:lnTo>
                  <a:lnTo>
                    <a:pt x="57" y="301"/>
                  </a:lnTo>
                  <a:lnTo>
                    <a:pt x="49" y="304"/>
                  </a:lnTo>
                  <a:lnTo>
                    <a:pt x="38" y="306"/>
                  </a:lnTo>
                  <a:lnTo>
                    <a:pt x="27" y="308"/>
                  </a:lnTo>
                  <a:lnTo>
                    <a:pt x="14" y="311"/>
                  </a:lnTo>
                  <a:lnTo>
                    <a:pt x="0" y="314"/>
                  </a:lnTo>
                  <a:lnTo>
                    <a:pt x="0" y="297"/>
                  </a:lnTo>
                  <a:lnTo>
                    <a:pt x="0" y="260"/>
                  </a:lnTo>
                  <a:lnTo>
                    <a:pt x="0" y="210"/>
                  </a:lnTo>
                  <a:lnTo>
                    <a:pt x="0" y="154"/>
                  </a:lnTo>
                  <a:lnTo>
                    <a:pt x="0" y="97"/>
                  </a:lnTo>
                  <a:lnTo>
                    <a:pt x="0" y="47"/>
                  </a:lnTo>
                  <a:lnTo>
                    <a:pt x="0" y="13"/>
                  </a:lnTo>
                  <a:lnTo>
                    <a:pt x="0" y="0"/>
                  </a:lnTo>
                  <a:lnTo>
                    <a:pt x="70" y="26"/>
                  </a:lnTo>
                </a:path>
              </a:pathLst>
            </a:custGeom>
            <a:noFill/>
            <a:ln w="1588">
              <a:solidFill>
                <a:srgbClr val="FFFFFF"/>
              </a:solidFill>
              <a:prstDash val="solid"/>
              <a:round/>
              <a:headEnd/>
              <a:tailEnd/>
            </a:ln>
          </p:spPr>
          <p:txBody>
            <a:bodyPr/>
            <a:lstStyle/>
            <a:p>
              <a:endParaRPr lang="en-US"/>
            </a:p>
          </p:txBody>
        </p:sp>
        <p:sp>
          <p:nvSpPr>
            <p:cNvPr id="10" name="Freeform 112"/>
            <p:cNvSpPr>
              <a:spLocks/>
            </p:cNvSpPr>
            <p:nvPr/>
          </p:nvSpPr>
          <p:spPr bwMode="auto">
            <a:xfrm>
              <a:off x="1786" y="1791"/>
              <a:ext cx="28" cy="136"/>
            </a:xfrm>
            <a:custGeom>
              <a:avLst/>
              <a:gdLst/>
              <a:ahLst/>
              <a:cxnLst>
                <a:cxn ang="0">
                  <a:pos x="46" y="17"/>
                </a:cxn>
                <a:cxn ang="0">
                  <a:pos x="46" y="208"/>
                </a:cxn>
                <a:cxn ang="0">
                  <a:pos x="0" y="226"/>
                </a:cxn>
                <a:cxn ang="0">
                  <a:pos x="0" y="0"/>
                </a:cxn>
                <a:cxn ang="0">
                  <a:pos x="46" y="17"/>
                </a:cxn>
              </a:cxnLst>
              <a:rect l="0" t="0" r="r" b="b"/>
              <a:pathLst>
                <a:path w="46" h="226">
                  <a:moveTo>
                    <a:pt x="46" y="17"/>
                  </a:moveTo>
                  <a:lnTo>
                    <a:pt x="46" y="208"/>
                  </a:lnTo>
                  <a:lnTo>
                    <a:pt x="0" y="226"/>
                  </a:lnTo>
                  <a:lnTo>
                    <a:pt x="0" y="0"/>
                  </a:lnTo>
                  <a:lnTo>
                    <a:pt x="46" y="17"/>
                  </a:lnTo>
                  <a:close/>
                </a:path>
              </a:pathLst>
            </a:custGeom>
            <a:solidFill>
              <a:srgbClr val="FFFFFF"/>
            </a:solidFill>
            <a:ln w="9525">
              <a:noFill/>
              <a:round/>
              <a:headEnd/>
              <a:tailEnd/>
            </a:ln>
          </p:spPr>
          <p:txBody>
            <a:bodyPr/>
            <a:lstStyle/>
            <a:p>
              <a:endParaRPr lang="en-US"/>
            </a:p>
          </p:txBody>
        </p:sp>
        <p:sp>
          <p:nvSpPr>
            <p:cNvPr id="11" name="Freeform 113"/>
            <p:cNvSpPr>
              <a:spLocks/>
            </p:cNvSpPr>
            <p:nvPr/>
          </p:nvSpPr>
          <p:spPr bwMode="auto">
            <a:xfrm>
              <a:off x="1786" y="1791"/>
              <a:ext cx="28" cy="136"/>
            </a:xfrm>
            <a:custGeom>
              <a:avLst/>
              <a:gdLst/>
              <a:ahLst/>
              <a:cxnLst>
                <a:cxn ang="0">
                  <a:pos x="46" y="17"/>
                </a:cxn>
                <a:cxn ang="0">
                  <a:pos x="46" y="208"/>
                </a:cxn>
                <a:cxn ang="0">
                  <a:pos x="44" y="208"/>
                </a:cxn>
                <a:cxn ang="0">
                  <a:pos x="39" y="211"/>
                </a:cxn>
                <a:cxn ang="0">
                  <a:pos x="32" y="212"/>
                </a:cxn>
                <a:cxn ang="0">
                  <a:pos x="25" y="216"/>
                </a:cxn>
                <a:cxn ang="0">
                  <a:pos x="13" y="219"/>
                </a:cxn>
                <a:cxn ang="0">
                  <a:pos x="0" y="226"/>
                </a:cxn>
                <a:cxn ang="0">
                  <a:pos x="0" y="0"/>
                </a:cxn>
                <a:cxn ang="0">
                  <a:pos x="46" y="17"/>
                </a:cxn>
              </a:cxnLst>
              <a:rect l="0" t="0" r="r" b="b"/>
              <a:pathLst>
                <a:path w="46" h="226">
                  <a:moveTo>
                    <a:pt x="46" y="17"/>
                  </a:moveTo>
                  <a:lnTo>
                    <a:pt x="46" y="208"/>
                  </a:lnTo>
                  <a:lnTo>
                    <a:pt x="44" y="208"/>
                  </a:lnTo>
                  <a:lnTo>
                    <a:pt x="39" y="211"/>
                  </a:lnTo>
                  <a:lnTo>
                    <a:pt x="32" y="212"/>
                  </a:lnTo>
                  <a:lnTo>
                    <a:pt x="25" y="216"/>
                  </a:lnTo>
                  <a:lnTo>
                    <a:pt x="13" y="219"/>
                  </a:lnTo>
                  <a:lnTo>
                    <a:pt x="0" y="226"/>
                  </a:lnTo>
                  <a:lnTo>
                    <a:pt x="0" y="0"/>
                  </a:lnTo>
                  <a:lnTo>
                    <a:pt x="46" y="17"/>
                  </a:lnTo>
                </a:path>
              </a:pathLst>
            </a:custGeom>
            <a:noFill/>
            <a:ln w="1588">
              <a:solidFill>
                <a:srgbClr val="FFFFFF"/>
              </a:solidFill>
              <a:prstDash val="solid"/>
              <a:round/>
              <a:headEnd/>
              <a:tailEnd/>
            </a:ln>
          </p:spPr>
          <p:txBody>
            <a:bodyPr/>
            <a:lstStyle/>
            <a:p>
              <a:endParaRPr lang="en-US"/>
            </a:p>
          </p:txBody>
        </p:sp>
        <p:sp>
          <p:nvSpPr>
            <p:cNvPr id="12" name="Freeform 115"/>
            <p:cNvSpPr>
              <a:spLocks/>
            </p:cNvSpPr>
            <p:nvPr/>
          </p:nvSpPr>
          <p:spPr bwMode="auto">
            <a:xfrm>
              <a:off x="498" y="2354"/>
              <a:ext cx="345" cy="1327"/>
            </a:xfrm>
            <a:custGeom>
              <a:avLst/>
              <a:gdLst/>
              <a:ahLst/>
              <a:cxnLst>
                <a:cxn ang="0">
                  <a:pos x="345" y="0"/>
                </a:cxn>
                <a:cxn ang="0">
                  <a:pos x="322" y="258"/>
                </a:cxn>
                <a:cxn ang="0">
                  <a:pos x="252" y="867"/>
                </a:cxn>
                <a:cxn ang="0">
                  <a:pos x="203" y="1222"/>
                </a:cxn>
                <a:cxn ang="0">
                  <a:pos x="145" y="1572"/>
                </a:cxn>
                <a:cxn ang="0">
                  <a:pos x="111" y="1732"/>
                </a:cxn>
                <a:cxn ang="0">
                  <a:pos x="78" y="1881"/>
                </a:cxn>
                <a:cxn ang="0">
                  <a:pos x="38" y="2010"/>
                </a:cxn>
                <a:cxn ang="0">
                  <a:pos x="0" y="2117"/>
                </a:cxn>
                <a:cxn ang="0">
                  <a:pos x="52" y="2143"/>
                </a:cxn>
                <a:cxn ang="0">
                  <a:pos x="116" y="2167"/>
                </a:cxn>
                <a:cxn ang="0">
                  <a:pos x="183" y="2189"/>
                </a:cxn>
                <a:cxn ang="0">
                  <a:pos x="245" y="2205"/>
                </a:cxn>
                <a:cxn ang="0">
                  <a:pos x="296" y="2012"/>
                </a:cxn>
                <a:cxn ang="0">
                  <a:pos x="348" y="1786"/>
                </a:cxn>
                <a:cxn ang="0">
                  <a:pos x="395" y="1534"/>
                </a:cxn>
                <a:cxn ang="0">
                  <a:pos x="441" y="1258"/>
                </a:cxn>
                <a:cxn ang="0">
                  <a:pos x="484" y="968"/>
                </a:cxn>
                <a:cxn ang="0">
                  <a:pos x="520" y="661"/>
                </a:cxn>
                <a:cxn ang="0">
                  <a:pos x="548" y="347"/>
                </a:cxn>
                <a:cxn ang="0">
                  <a:pos x="572" y="28"/>
                </a:cxn>
                <a:cxn ang="0">
                  <a:pos x="574" y="26"/>
                </a:cxn>
                <a:cxn ang="0">
                  <a:pos x="569" y="23"/>
                </a:cxn>
                <a:cxn ang="0">
                  <a:pos x="548" y="18"/>
                </a:cxn>
                <a:cxn ang="0">
                  <a:pos x="469" y="10"/>
                </a:cxn>
                <a:cxn ang="0">
                  <a:pos x="345" y="0"/>
                </a:cxn>
              </a:cxnLst>
              <a:rect l="0" t="0" r="r" b="b"/>
              <a:pathLst>
                <a:path w="574" h="2205">
                  <a:moveTo>
                    <a:pt x="345" y="0"/>
                  </a:moveTo>
                  <a:lnTo>
                    <a:pt x="322" y="258"/>
                  </a:lnTo>
                  <a:lnTo>
                    <a:pt x="252" y="867"/>
                  </a:lnTo>
                  <a:lnTo>
                    <a:pt x="203" y="1222"/>
                  </a:lnTo>
                  <a:lnTo>
                    <a:pt x="145" y="1572"/>
                  </a:lnTo>
                  <a:lnTo>
                    <a:pt x="111" y="1732"/>
                  </a:lnTo>
                  <a:lnTo>
                    <a:pt x="78" y="1881"/>
                  </a:lnTo>
                  <a:lnTo>
                    <a:pt x="38" y="2010"/>
                  </a:lnTo>
                  <a:lnTo>
                    <a:pt x="0" y="2117"/>
                  </a:lnTo>
                  <a:lnTo>
                    <a:pt x="52" y="2143"/>
                  </a:lnTo>
                  <a:lnTo>
                    <a:pt x="116" y="2167"/>
                  </a:lnTo>
                  <a:lnTo>
                    <a:pt x="183" y="2189"/>
                  </a:lnTo>
                  <a:lnTo>
                    <a:pt x="245" y="2205"/>
                  </a:lnTo>
                  <a:lnTo>
                    <a:pt x="296" y="2012"/>
                  </a:lnTo>
                  <a:lnTo>
                    <a:pt x="348" y="1786"/>
                  </a:lnTo>
                  <a:lnTo>
                    <a:pt x="395" y="1534"/>
                  </a:lnTo>
                  <a:lnTo>
                    <a:pt x="441" y="1258"/>
                  </a:lnTo>
                  <a:lnTo>
                    <a:pt x="484" y="968"/>
                  </a:lnTo>
                  <a:lnTo>
                    <a:pt x="520" y="661"/>
                  </a:lnTo>
                  <a:lnTo>
                    <a:pt x="548" y="347"/>
                  </a:lnTo>
                  <a:lnTo>
                    <a:pt x="572" y="28"/>
                  </a:lnTo>
                  <a:lnTo>
                    <a:pt x="574" y="26"/>
                  </a:lnTo>
                  <a:lnTo>
                    <a:pt x="569" y="23"/>
                  </a:lnTo>
                  <a:lnTo>
                    <a:pt x="548" y="18"/>
                  </a:lnTo>
                  <a:lnTo>
                    <a:pt x="469" y="10"/>
                  </a:lnTo>
                  <a:lnTo>
                    <a:pt x="345" y="0"/>
                  </a:lnTo>
                  <a:close/>
                </a:path>
              </a:pathLst>
            </a:custGeom>
            <a:solidFill>
              <a:srgbClr val="FFFFFF"/>
            </a:solidFill>
            <a:ln w="9525">
              <a:noFill/>
              <a:round/>
              <a:headEnd/>
              <a:tailEnd/>
            </a:ln>
          </p:spPr>
          <p:txBody>
            <a:bodyPr/>
            <a:lstStyle/>
            <a:p>
              <a:endParaRPr lang="en-US"/>
            </a:p>
          </p:txBody>
        </p:sp>
        <p:sp>
          <p:nvSpPr>
            <p:cNvPr id="13" name="Freeform 116"/>
            <p:cNvSpPr>
              <a:spLocks/>
            </p:cNvSpPr>
            <p:nvPr/>
          </p:nvSpPr>
          <p:spPr bwMode="auto">
            <a:xfrm>
              <a:off x="498" y="2354"/>
              <a:ext cx="343" cy="1327"/>
            </a:xfrm>
            <a:custGeom>
              <a:avLst/>
              <a:gdLst/>
              <a:ahLst/>
              <a:cxnLst>
                <a:cxn ang="0">
                  <a:pos x="345" y="0"/>
                </a:cxn>
                <a:cxn ang="0">
                  <a:pos x="339" y="69"/>
                </a:cxn>
                <a:cxn ang="0">
                  <a:pos x="321" y="259"/>
                </a:cxn>
                <a:cxn ang="0">
                  <a:pos x="291" y="534"/>
                </a:cxn>
                <a:cxn ang="0">
                  <a:pos x="251" y="867"/>
                </a:cxn>
                <a:cxn ang="0">
                  <a:pos x="201" y="1222"/>
                </a:cxn>
                <a:cxn ang="0">
                  <a:pos x="143" y="1571"/>
                </a:cxn>
                <a:cxn ang="0">
                  <a:pos x="74" y="1879"/>
                </a:cxn>
                <a:cxn ang="0">
                  <a:pos x="0" y="2117"/>
                </a:cxn>
                <a:cxn ang="0">
                  <a:pos x="23" y="2130"/>
                </a:cxn>
                <a:cxn ang="0">
                  <a:pos x="51" y="2142"/>
                </a:cxn>
                <a:cxn ang="0">
                  <a:pos x="81" y="2154"/>
                </a:cxn>
                <a:cxn ang="0">
                  <a:pos x="115" y="2168"/>
                </a:cxn>
                <a:cxn ang="0">
                  <a:pos x="148" y="2178"/>
                </a:cxn>
                <a:cxn ang="0">
                  <a:pos x="182" y="2189"/>
                </a:cxn>
                <a:cxn ang="0">
                  <a:pos x="214" y="2197"/>
                </a:cxn>
                <a:cxn ang="0">
                  <a:pos x="245" y="2205"/>
                </a:cxn>
                <a:cxn ang="0">
                  <a:pos x="295" y="2011"/>
                </a:cxn>
                <a:cxn ang="0">
                  <a:pos x="345" y="1786"/>
                </a:cxn>
                <a:cxn ang="0">
                  <a:pos x="395" y="1532"/>
                </a:cxn>
                <a:cxn ang="0">
                  <a:pos x="441" y="1259"/>
                </a:cxn>
                <a:cxn ang="0">
                  <a:pos x="481" y="966"/>
                </a:cxn>
                <a:cxn ang="0">
                  <a:pos x="518" y="660"/>
                </a:cxn>
                <a:cxn ang="0">
                  <a:pos x="548" y="345"/>
                </a:cxn>
                <a:cxn ang="0">
                  <a:pos x="572" y="28"/>
                </a:cxn>
                <a:cxn ang="0">
                  <a:pos x="568" y="22"/>
                </a:cxn>
                <a:cxn ang="0">
                  <a:pos x="546" y="19"/>
                </a:cxn>
                <a:cxn ang="0">
                  <a:pos x="510" y="13"/>
                </a:cxn>
                <a:cxn ang="0">
                  <a:pos x="468" y="10"/>
                </a:cxn>
                <a:cxn ang="0">
                  <a:pos x="423" y="5"/>
                </a:cxn>
                <a:cxn ang="0">
                  <a:pos x="384" y="2"/>
                </a:cxn>
                <a:cxn ang="0">
                  <a:pos x="356" y="0"/>
                </a:cxn>
                <a:cxn ang="0">
                  <a:pos x="345" y="0"/>
                </a:cxn>
              </a:cxnLst>
              <a:rect l="0" t="0" r="r" b="b"/>
              <a:pathLst>
                <a:path w="572" h="2205">
                  <a:moveTo>
                    <a:pt x="345" y="0"/>
                  </a:moveTo>
                  <a:lnTo>
                    <a:pt x="339" y="69"/>
                  </a:lnTo>
                  <a:lnTo>
                    <a:pt x="321" y="259"/>
                  </a:lnTo>
                  <a:lnTo>
                    <a:pt x="291" y="534"/>
                  </a:lnTo>
                  <a:lnTo>
                    <a:pt x="251" y="867"/>
                  </a:lnTo>
                  <a:lnTo>
                    <a:pt x="201" y="1222"/>
                  </a:lnTo>
                  <a:lnTo>
                    <a:pt x="143" y="1571"/>
                  </a:lnTo>
                  <a:lnTo>
                    <a:pt x="74" y="1879"/>
                  </a:lnTo>
                  <a:lnTo>
                    <a:pt x="0" y="2117"/>
                  </a:lnTo>
                  <a:lnTo>
                    <a:pt x="23" y="2130"/>
                  </a:lnTo>
                  <a:lnTo>
                    <a:pt x="51" y="2142"/>
                  </a:lnTo>
                  <a:lnTo>
                    <a:pt x="81" y="2154"/>
                  </a:lnTo>
                  <a:lnTo>
                    <a:pt x="115" y="2168"/>
                  </a:lnTo>
                  <a:lnTo>
                    <a:pt x="148" y="2178"/>
                  </a:lnTo>
                  <a:lnTo>
                    <a:pt x="182" y="2189"/>
                  </a:lnTo>
                  <a:lnTo>
                    <a:pt x="214" y="2197"/>
                  </a:lnTo>
                  <a:lnTo>
                    <a:pt x="245" y="2205"/>
                  </a:lnTo>
                  <a:lnTo>
                    <a:pt x="295" y="2011"/>
                  </a:lnTo>
                  <a:lnTo>
                    <a:pt x="345" y="1786"/>
                  </a:lnTo>
                  <a:lnTo>
                    <a:pt x="395" y="1532"/>
                  </a:lnTo>
                  <a:lnTo>
                    <a:pt x="441" y="1259"/>
                  </a:lnTo>
                  <a:lnTo>
                    <a:pt x="481" y="966"/>
                  </a:lnTo>
                  <a:lnTo>
                    <a:pt x="518" y="660"/>
                  </a:lnTo>
                  <a:lnTo>
                    <a:pt x="548" y="345"/>
                  </a:lnTo>
                  <a:lnTo>
                    <a:pt x="572" y="28"/>
                  </a:lnTo>
                  <a:lnTo>
                    <a:pt x="568" y="22"/>
                  </a:lnTo>
                  <a:lnTo>
                    <a:pt x="546" y="19"/>
                  </a:lnTo>
                  <a:lnTo>
                    <a:pt x="510" y="13"/>
                  </a:lnTo>
                  <a:lnTo>
                    <a:pt x="468" y="10"/>
                  </a:lnTo>
                  <a:lnTo>
                    <a:pt x="423" y="5"/>
                  </a:lnTo>
                  <a:lnTo>
                    <a:pt x="384" y="2"/>
                  </a:lnTo>
                  <a:lnTo>
                    <a:pt x="356" y="0"/>
                  </a:lnTo>
                  <a:lnTo>
                    <a:pt x="345" y="0"/>
                  </a:lnTo>
                </a:path>
              </a:pathLst>
            </a:custGeom>
            <a:noFill/>
            <a:ln w="1588">
              <a:solidFill>
                <a:srgbClr val="FFFFFF"/>
              </a:solidFill>
              <a:prstDash val="solid"/>
              <a:round/>
              <a:headEnd/>
              <a:tailEnd/>
            </a:ln>
          </p:spPr>
          <p:txBody>
            <a:bodyPr/>
            <a:lstStyle/>
            <a:p>
              <a:endParaRPr lang="en-US"/>
            </a:p>
          </p:txBody>
        </p:sp>
        <p:sp>
          <p:nvSpPr>
            <p:cNvPr id="14" name="Freeform 117"/>
            <p:cNvSpPr>
              <a:spLocks/>
            </p:cNvSpPr>
            <p:nvPr/>
          </p:nvSpPr>
          <p:spPr bwMode="auto">
            <a:xfrm>
              <a:off x="231" y="1872"/>
              <a:ext cx="460" cy="111"/>
            </a:xfrm>
            <a:custGeom>
              <a:avLst/>
              <a:gdLst/>
              <a:ahLst/>
              <a:cxnLst>
                <a:cxn ang="0">
                  <a:pos x="543" y="0"/>
                </a:cxn>
                <a:cxn ang="0">
                  <a:pos x="0" y="40"/>
                </a:cxn>
                <a:cxn ang="0">
                  <a:pos x="18" y="54"/>
                </a:cxn>
                <a:cxn ang="0">
                  <a:pos x="41" y="69"/>
                </a:cxn>
                <a:cxn ang="0">
                  <a:pos x="77" y="90"/>
                </a:cxn>
                <a:cxn ang="0">
                  <a:pos x="125" y="113"/>
                </a:cxn>
                <a:cxn ang="0">
                  <a:pos x="193" y="137"/>
                </a:cxn>
                <a:cxn ang="0">
                  <a:pos x="278" y="161"/>
                </a:cxn>
                <a:cxn ang="0">
                  <a:pos x="383" y="185"/>
                </a:cxn>
                <a:cxn ang="0">
                  <a:pos x="440" y="172"/>
                </a:cxn>
                <a:cxn ang="0">
                  <a:pos x="571" y="151"/>
                </a:cxn>
                <a:cxn ang="0">
                  <a:pos x="764" y="123"/>
                </a:cxn>
                <a:cxn ang="0">
                  <a:pos x="734" y="113"/>
                </a:cxn>
                <a:cxn ang="0">
                  <a:pos x="664" y="87"/>
                </a:cxn>
                <a:cxn ang="0">
                  <a:pos x="623" y="69"/>
                </a:cxn>
                <a:cxn ang="0">
                  <a:pos x="587" y="46"/>
                </a:cxn>
                <a:cxn ang="0">
                  <a:pos x="558" y="22"/>
                </a:cxn>
                <a:cxn ang="0">
                  <a:pos x="550" y="12"/>
                </a:cxn>
                <a:cxn ang="0">
                  <a:pos x="543" y="0"/>
                </a:cxn>
              </a:cxnLst>
              <a:rect l="0" t="0" r="r" b="b"/>
              <a:pathLst>
                <a:path w="764" h="185">
                  <a:moveTo>
                    <a:pt x="543" y="0"/>
                  </a:moveTo>
                  <a:lnTo>
                    <a:pt x="0" y="40"/>
                  </a:lnTo>
                  <a:lnTo>
                    <a:pt x="18" y="54"/>
                  </a:lnTo>
                  <a:lnTo>
                    <a:pt x="41" y="69"/>
                  </a:lnTo>
                  <a:lnTo>
                    <a:pt x="77" y="90"/>
                  </a:lnTo>
                  <a:lnTo>
                    <a:pt x="125" y="113"/>
                  </a:lnTo>
                  <a:lnTo>
                    <a:pt x="193" y="137"/>
                  </a:lnTo>
                  <a:lnTo>
                    <a:pt x="278" y="161"/>
                  </a:lnTo>
                  <a:lnTo>
                    <a:pt x="383" y="185"/>
                  </a:lnTo>
                  <a:lnTo>
                    <a:pt x="440" y="172"/>
                  </a:lnTo>
                  <a:lnTo>
                    <a:pt x="571" y="151"/>
                  </a:lnTo>
                  <a:lnTo>
                    <a:pt x="764" y="123"/>
                  </a:lnTo>
                  <a:lnTo>
                    <a:pt x="734" y="113"/>
                  </a:lnTo>
                  <a:lnTo>
                    <a:pt x="664" y="87"/>
                  </a:lnTo>
                  <a:lnTo>
                    <a:pt x="623" y="69"/>
                  </a:lnTo>
                  <a:lnTo>
                    <a:pt x="587" y="46"/>
                  </a:lnTo>
                  <a:lnTo>
                    <a:pt x="558" y="22"/>
                  </a:lnTo>
                  <a:lnTo>
                    <a:pt x="550" y="12"/>
                  </a:lnTo>
                  <a:lnTo>
                    <a:pt x="543" y="0"/>
                  </a:lnTo>
                  <a:close/>
                </a:path>
              </a:pathLst>
            </a:custGeom>
            <a:solidFill>
              <a:srgbClr val="FFFFFF"/>
            </a:solidFill>
            <a:ln w="9525">
              <a:noFill/>
              <a:round/>
              <a:headEnd/>
              <a:tailEnd/>
            </a:ln>
          </p:spPr>
          <p:txBody>
            <a:bodyPr/>
            <a:lstStyle/>
            <a:p>
              <a:endParaRPr lang="en-US"/>
            </a:p>
          </p:txBody>
        </p:sp>
        <p:sp>
          <p:nvSpPr>
            <p:cNvPr id="15" name="Freeform 118"/>
            <p:cNvSpPr>
              <a:spLocks/>
            </p:cNvSpPr>
            <p:nvPr/>
          </p:nvSpPr>
          <p:spPr bwMode="auto">
            <a:xfrm>
              <a:off x="231" y="1872"/>
              <a:ext cx="460" cy="111"/>
            </a:xfrm>
            <a:custGeom>
              <a:avLst/>
              <a:gdLst/>
              <a:ahLst/>
              <a:cxnLst>
                <a:cxn ang="0">
                  <a:pos x="543" y="0"/>
                </a:cxn>
                <a:cxn ang="0">
                  <a:pos x="0" y="40"/>
                </a:cxn>
                <a:cxn ang="0">
                  <a:pos x="3" y="44"/>
                </a:cxn>
                <a:cxn ang="0">
                  <a:pos x="16" y="54"/>
                </a:cxn>
                <a:cxn ang="0">
                  <a:pos x="38" y="68"/>
                </a:cxn>
                <a:cxn ang="0">
                  <a:pos x="75" y="88"/>
                </a:cxn>
                <a:cxn ang="0">
                  <a:pos x="125" y="111"/>
                </a:cxn>
                <a:cxn ang="0">
                  <a:pos x="193" y="135"/>
                </a:cxn>
                <a:cxn ang="0">
                  <a:pos x="278" y="160"/>
                </a:cxn>
                <a:cxn ang="0">
                  <a:pos x="383" y="185"/>
                </a:cxn>
                <a:cxn ang="0">
                  <a:pos x="396" y="179"/>
                </a:cxn>
                <a:cxn ang="0">
                  <a:pos x="438" y="170"/>
                </a:cxn>
                <a:cxn ang="0">
                  <a:pos x="498" y="160"/>
                </a:cxn>
                <a:cxn ang="0">
                  <a:pos x="570" y="150"/>
                </a:cxn>
                <a:cxn ang="0">
                  <a:pos x="641" y="140"/>
                </a:cxn>
                <a:cxn ang="0">
                  <a:pos x="702" y="131"/>
                </a:cxn>
                <a:cxn ang="0">
                  <a:pos x="746" y="125"/>
                </a:cxn>
                <a:cxn ang="0">
                  <a:pos x="764" y="123"/>
                </a:cxn>
                <a:cxn ang="0">
                  <a:pos x="754" y="120"/>
                </a:cxn>
                <a:cxn ang="0">
                  <a:pos x="731" y="113"/>
                </a:cxn>
                <a:cxn ang="0">
                  <a:pos x="699" y="101"/>
                </a:cxn>
                <a:cxn ang="0">
                  <a:pos x="662" y="86"/>
                </a:cxn>
                <a:cxn ang="0">
                  <a:pos x="622" y="67"/>
                </a:cxn>
                <a:cxn ang="0">
                  <a:pos x="587" y="47"/>
                </a:cxn>
                <a:cxn ang="0">
                  <a:pos x="558" y="23"/>
                </a:cxn>
                <a:cxn ang="0">
                  <a:pos x="543" y="0"/>
                </a:cxn>
              </a:cxnLst>
              <a:rect l="0" t="0" r="r" b="b"/>
              <a:pathLst>
                <a:path w="764" h="185">
                  <a:moveTo>
                    <a:pt x="543" y="0"/>
                  </a:moveTo>
                  <a:lnTo>
                    <a:pt x="0" y="40"/>
                  </a:lnTo>
                  <a:lnTo>
                    <a:pt x="3" y="44"/>
                  </a:lnTo>
                  <a:lnTo>
                    <a:pt x="16" y="54"/>
                  </a:lnTo>
                  <a:lnTo>
                    <a:pt x="38" y="68"/>
                  </a:lnTo>
                  <a:lnTo>
                    <a:pt x="75" y="88"/>
                  </a:lnTo>
                  <a:lnTo>
                    <a:pt x="125" y="111"/>
                  </a:lnTo>
                  <a:lnTo>
                    <a:pt x="193" y="135"/>
                  </a:lnTo>
                  <a:lnTo>
                    <a:pt x="278" y="160"/>
                  </a:lnTo>
                  <a:lnTo>
                    <a:pt x="383" y="185"/>
                  </a:lnTo>
                  <a:lnTo>
                    <a:pt x="396" y="179"/>
                  </a:lnTo>
                  <a:lnTo>
                    <a:pt x="438" y="170"/>
                  </a:lnTo>
                  <a:lnTo>
                    <a:pt x="498" y="160"/>
                  </a:lnTo>
                  <a:lnTo>
                    <a:pt x="570" y="150"/>
                  </a:lnTo>
                  <a:lnTo>
                    <a:pt x="641" y="140"/>
                  </a:lnTo>
                  <a:lnTo>
                    <a:pt x="702" y="131"/>
                  </a:lnTo>
                  <a:lnTo>
                    <a:pt x="746" y="125"/>
                  </a:lnTo>
                  <a:lnTo>
                    <a:pt x="764" y="123"/>
                  </a:lnTo>
                  <a:lnTo>
                    <a:pt x="754" y="120"/>
                  </a:lnTo>
                  <a:lnTo>
                    <a:pt x="731" y="113"/>
                  </a:lnTo>
                  <a:lnTo>
                    <a:pt x="699" y="101"/>
                  </a:lnTo>
                  <a:lnTo>
                    <a:pt x="662" y="86"/>
                  </a:lnTo>
                  <a:lnTo>
                    <a:pt x="622" y="67"/>
                  </a:lnTo>
                  <a:lnTo>
                    <a:pt x="587" y="47"/>
                  </a:lnTo>
                  <a:lnTo>
                    <a:pt x="558" y="23"/>
                  </a:lnTo>
                  <a:lnTo>
                    <a:pt x="543" y="0"/>
                  </a:lnTo>
                </a:path>
              </a:pathLst>
            </a:custGeom>
            <a:noFill/>
            <a:ln w="1588">
              <a:solidFill>
                <a:srgbClr val="FFFFFF"/>
              </a:solidFill>
              <a:prstDash val="solid"/>
              <a:round/>
              <a:headEnd/>
              <a:tailEnd/>
            </a:ln>
          </p:spPr>
          <p:txBody>
            <a:bodyPr/>
            <a:lstStyle/>
            <a:p>
              <a:endParaRPr lang="en-US"/>
            </a:p>
          </p:txBody>
        </p:sp>
        <p:sp>
          <p:nvSpPr>
            <p:cNvPr id="16" name="Freeform 119"/>
            <p:cNvSpPr>
              <a:spLocks/>
            </p:cNvSpPr>
            <p:nvPr/>
          </p:nvSpPr>
          <p:spPr bwMode="auto">
            <a:xfrm>
              <a:off x="1536" y="1741"/>
              <a:ext cx="108" cy="236"/>
            </a:xfrm>
            <a:custGeom>
              <a:avLst/>
              <a:gdLst/>
              <a:ahLst/>
              <a:cxnLst>
                <a:cxn ang="0">
                  <a:pos x="4" y="394"/>
                </a:cxn>
                <a:cxn ang="0">
                  <a:pos x="0" y="195"/>
                </a:cxn>
                <a:cxn ang="0">
                  <a:pos x="0" y="62"/>
                </a:cxn>
                <a:cxn ang="0">
                  <a:pos x="4" y="0"/>
                </a:cxn>
                <a:cxn ang="0">
                  <a:pos x="179" y="28"/>
                </a:cxn>
                <a:cxn ang="0">
                  <a:pos x="179" y="368"/>
                </a:cxn>
                <a:cxn ang="0">
                  <a:pos x="54" y="386"/>
                </a:cxn>
                <a:cxn ang="0">
                  <a:pos x="4" y="394"/>
                </a:cxn>
              </a:cxnLst>
              <a:rect l="0" t="0" r="r" b="b"/>
              <a:pathLst>
                <a:path w="179" h="394">
                  <a:moveTo>
                    <a:pt x="4" y="394"/>
                  </a:moveTo>
                  <a:lnTo>
                    <a:pt x="0" y="195"/>
                  </a:lnTo>
                  <a:lnTo>
                    <a:pt x="0" y="62"/>
                  </a:lnTo>
                  <a:lnTo>
                    <a:pt x="4" y="0"/>
                  </a:lnTo>
                  <a:lnTo>
                    <a:pt x="179" y="28"/>
                  </a:lnTo>
                  <a:lnTo>
                    <a:pt x="179" y="368"/>
                  </a:lnTo>
                  <a:lnTo>
                    <a:pt x="54" y="386"/>
                  </a:lnTo>
                  <a:lnTo>
                    <a:pt x="4" y="394"/>
                  </a:lnTo>
                  <a:close/>
                </a:path>
              </a:pathLst>
            </a:custGeom>
            <a:solidFill>
              <a:srgbClr val="FFFFFF"/>
            </a:solidFill>
            <a:ln w="9525">
              <a:noFill/>
              <a:round/>
              <a:headEnd/>
              <a:tailEnd/>
            </a:ln>
          </p:spPr>
          <p:txBody>
            <a:bodyPr/>
            <a:lstStyle/>
            <a:p>
              <a:endParaRPr lang="en-US"/>
            </a:p>
          </p:txBody>
        </p:sp>
        <p:sp>
          <p:nvSpPr>
            <p:cNvPr id="17" name="Freeform 120"/>
            <p:cNvSpPr>
              <a:spLocks/>
            </p:cNvSpPr>
            <p:nvPr/>
          </p:nvSpPr>
          <p:spPr bwMode="auto">
            <a:xfrm>
              <a:off x="656" y="1773"/>
              <a:ext cx="67" cy="170"/>
            </a:xfrm>
            <a:custGeom>
              <a:avLst/>
              <a:gdLst/>
              <a:ahLst/>
              <a:cxnLst>
                <a:cxn ang="0">
                  <a:pos x="113" y="283"/>
                </a:cxn>
                <a:cxn ang="0">
                  <a:pos x="113" y="0"/>
                </a:cxn>
                <a:cxn ang="0">
                  <a:pos x="5" y="31"/>
                </a:cxn>
                <a:cxn ang="0">
                  <a:pos x="0" y="257"/>
                </a:cxn>
                <a:cxn ang="0">
                  <a:pos x="59" y="272"/>
                </a:cxn>
                <a:cxn ang="0">
                  <a:pos x="95" y="280"/>
                </a:cxn>
                <a:cxn ang="0">
                  <a:pos x="113" y="283"/>
                </a:cxn>
              </a:cxnLst>
              <a:rect l="0" t="0" r="r" b="b"/>
              <a:pathLst>
                <a:path w="113" h="283">
                  <a:moveTo>
                    <a:pt x="113" y="283"/>
                  </a:moveTo>
                  <a:lnTo>
                    <a:pt x="113" y="0"/>
                  </a:lnTo>
                  <a:lnTo>
                    <a:pt x="5" y="31"/>
                  </a:lnTo>
                  <a:lnTo>
                    <a:pt x="0" y="257"/>
                  </a:lnTo>
                  <a:lnTo>
                    <a:pt x="59" y="272"/>
                  </a:lnTo>
                  <a:lnTo>
                    <a:pt x="95" y="280"/>
                  </a:lnTo>
                  <a:lnTo>
                    <a:pt x="113" y="283"/>
                  </a:lnTo>
                  <a:close/>
                </a:path>
              </a:pathLst>
            </a:custGeom>
            <a:solidFill>
              <a:srgbClr val="FFFFFF"/>
            </a:solidFill>
            <a:ln w="9525">
              <a:noFill/>
              <a:round/>
              <a:headEnd/>
              <a:tailEnd/>
            </a:ln>
          </p:spPr>
          <p:txBody>
            <a:bodyPr/>
            <a:lstStyle/>
            <a:p>
              <a:endParaRPr lang="en-US"/>
            </a:p>
          </p:txBody>
        </p:sp>
        <p:sp>
          <p:nvSpPr>
            <p:cNvPr id="18" name="Freeform 121"/>
            <p:cNvSpPr>
              <a:spLocks/>
            </p:cNvSpPr>
            <p:nvPr/>
          </p:nvSpPr>
          <p:spPr bwMode="auto">
            <a:xfrm>
              <a:off x="768" y="1756"/>
              <a:ext cx="43" cy="205"/>
            </a:xfrm>
            <a:custGeom>
              <a:avLst/>
              <a:gdLst/>
              <a:ahLst/>
              <a:cxnLst>
                <a:cxn ang="0">
                  <a:pos x="71" y="342"/>
                </a:cxn>
                <a:cxn ang="0">
                  <a:pos x="69" y="167"/>
                </a:cxn>
                <a:cxn ang="0">
                  <a:pos x="69" y="48"/>
                </a:cxn>
                <a:cxn ang="0">
                  <a:pos x="71" y="0"/>
                </a:cxn>
                <a:cxn ang="0">
                  <a:pos x="0" y="10"/>
                </a:cxn>
                <a:cxn ang="0">
                  <a:pos x="0" y="330"/>
                </a:cxn>
                <a:cxn ang="0">
                  <a:pos x="71" y="342"/>
                </a:cxn>
              </a:cxnLst>
              <a:rect l="0" t="0" r="r" b="b"/>
              <a:pathLst>
                <a:path w="71" h="342">
                  <a:moveTo>
                    <a:pt x="71" y="342"/>
                  </a:moveTo>
                  <a:lnTo>
                    <a:pt x="69" y="167"/>
                  </a:lnTo>
                  <a:lnTo>
                    <a:pt x="69" y="48"/>
                  </a:lnTo>
                  <a:lnTo>
                    <a:pt x="71" y="0"/>
                  </a:lnTo>
                  <a:lnTo>
                    <a:pt x="0" y="10"/>
                  </a:lnTo>
                  <a:lnTo>
                    <a:pt x="0" y="330"/>
                  </a:lnTo>
                  <a:lnTo>
                    <a:pt x="71" y="342"/>
                  </a:lnTo>
                  <a:close/>
                </a:path>
              </a:pathLst>
            </a:custGeom>
            <a:solidFill>
              <a:srgbClr val="FFFFFF"/>
            </a:solidFill>
            <a:ln w="9525">
              <a:noFill/>
              <a:round/>
              <a:headEnd/>
              <a:tailEnd/>
            </a:ln>
          </p:spPr>
          <p:txBody>
            <a:bodyPr/>
            <a:lstStyle/>
            <a:p>
              <a:endParaRPr lang="en-US"/>
            </a:p>
          </p:txBody>
        </p:sp>
      </p:grpSp>
      <p:sp>
        <p:nvSpPr>
          <p:cNvPr id="19" name="Freeform 102"/>
          <p:cNvSpPr>
            <a:spLocks/>
          </p:cNvSpPr>
          <p:nvPr/>
        </p:nvSpPr>
        <p:spPr bwMode="auto">
          <a:xfrm>
            <a:off x="1341616" y="4452705"/>
            <a:ext cx="2435023" cy="2554522"/>
          </a:xfrm>
          <a:custGeom>
            <a:avLst/>
            <a:gdLst/>
            <a:ahLst/>
            <a:cxnLst>
              <a:cxn ang="0">
                <a:pos x="2753" y="2740"/>
              </a:cxn>
              <a:cxn ang="0">
                <a:pos x="2694" y="2488"/>
              </a:cxn>
              <a:cxn ang="0">
                <a:pos x="2642" y="2238"/>
              </a:cxn>
              <a:cxn ang="0">
                <a:pos x="2599" y="1991"/>
              </a:cxn>
              <a:cxn ang="0">
                <a:pos x="2563" y="1750"/>
              </a:cxn>
              <a:cxn ang="0">
                <a:pos x="2535" y="1512"/>
              </a:cxn>
              <a:cxn ang="0">
                <a:pos x="2511" y="1286"/>
              </a:cxn>
              <a:cxn ang="0">
                <a:pos x="2493" y="1070"/>
              </a:cxn>
              <a:cxn ang="0">
                <a:pos x="2483" y="869"/>
              </a:cxn>
              <a:cxn ang="0">
                <a:pos x="2472" y="685"/>
              </a:cxn>
              <a:cxn ang="0">
                <a:pos x="2468" y="514"/>
              </a:cxn>
              <a:cxn ang="0">
                <a:pos x="2465" y="239"/>
              </a:cxn>
              <a:cxn ang="0">
                <a:pos x="2468" y="62"/>
              </a:cxn>
              <a:cxn ang="0">
                <a:pos x="2470" y="0"/>
              </a:cxn>
              <a:cxn ang="0">
                <a:pos x="282" y="0"/>
              </a:cxn>
              <a:cxn ang="0">
                <a:pos x="285" y="62"/>
              </a:cxn>
              <a:cxn ang="0">
                <a:pos x="288" y="239"/>
              </a:cxn>
              <a:cxn ang="0">
                <a:pos x="285" y="514"/>
              </a:cxn>
              <a:cxn ang="0">
                <a:pos x="272" y="869"/>
              </a:cxn>
              <a:cxn ang="0">
                <a:pos x="262" y="1070"/>
              </a:cxn>
              <a:cxn ang="0">
                <a:pos x="244" y="1286"/>
              </a:cxn>
              <a:cxn ang="0">
                <a:pos x="220" y="1512"/>
              </a:cxn>
              <a:cxn ang="0">
                <a:pos x="192" y="1750"/>
              </a:cxn>
              <a:cxn ang="0">
                <a:pos x="156" y="1991"/>
              </a:cxn>
              <a:cxn ang="0">
                <a:pos x="113" y="2238"/>
              </a:cxn>
              <a:cxn ang="0">
                <a:pos x="61" y="2488"/>
              </a:cxn>
              <a:cxn ang="0">
                <a:pos x="0" y="2740"/>
              </a:cxn>
              <a:cxn ang="0">
                <a:pos x="2" y="2758"/>
              </a:cxn>
              <a:cxn ang="0">
                <a:pos x="7" y="2776"/>
              </a:cxn>
              <a:cxn ang="0">
                <a:pos x="28" y="2812"/>
              </a:cxn>
              <a:cxn ang="0">
                <a:pos x="61" y="2848"/>
              </a:cxn>
              <a:cxn ang="0">
                <a:pos x="105" y="2881"/>
              </a:cxn>
              <a:cxn ang="0">
                <a:pos x="162" y="2913"/>
              </a:cxn>
              <a:cxn ang="0">
                <a:pos x="232" y="2943"/>
              </a:cxn>
              <a:cxn ang="0">
                <a:pos x="309" y="2972"/>
              </a:cxn>
              <a:cxn ang="0">
                <a:pos x="396" y="2998"/>
              </a:cxn>
              <a:cxn ang="0">
                <a:pos x="491" y="3020"/>
              </a:cxn>
              <a:cxn ang="0">
                <a:pos x="597" y="3041"/>
              </a:cxn>
              <a:cxn ang="0">
                <a:pos x="707" y="3060"/>
              </a:cxn>
              <a:cxn ang="0">
                <a:pos x="825" y="3074"/>
              </a:cxn>
              <a:cxn ang="0">
                <a:pos x="952" y="3088"/>
              </a:cxn>
              <a:cxn ang="0">
                <a:pos x="1081" y="3098"/>
              </a:cxn>
              <a:cxn ang="0">
                <a:pos x="1216" y="3103"/>
              </a:cxn>
              <a:cxn ang="0">
                <a:pos x="1355" y="3106"/>
              </a:cxn>
              <a:cxn ang="0">
                <a:pos x="1497" y="3103"/>
              </a:cxn>
              <a:cxn ang="0">
                <a:pos x="1634" y="3098"/>
              </a:cxn>
              <a:cxn ang="0">
                <a:pos x="1765" y="3088"/>
              </a:cxn>
              <a:cxn ang="0">
                <a:pos x="1894" y="3074"/>
              </a:cxn>
              <a:cxn ang="0">
                <a:pos x="2014" y="3060"/>
              </a:cxn>
              <a:cxn ang="0">
                <a:pos x="2130" y="3041"/>
              </a:cxn>
              <a:cxn ang="0">
                <a:pos x="2238" y="3020"/>
              </a:cxn>
              <a:cxn ang="0">
                <a:pos x="2339" y="2998"/>
              </a:cxn>
              <a:cxn ang="0">
                <a:pos x="2428" y="2972"/>
              </a:cxn>
              <a:cxn ang="0">
                <a:pos x="2511" y="2943"/>
              </a:cxn>
              <a:cxn ang="0">
                <a:pos x="2581" y="2913"/>
              </a:cxn>
              <a:cxn ang="0">
                <a:pos x="2642" y="2881"/>
              </a:cxn>
              <a:cxn ang="0">
                <a:pos x="2688" y="2848"/>
              </a:cxn>
              <a:cxn ang="0">
                <a:pos x="2725" y="2812"/>
              </a:cxn>
              <a:cxn ang="0">
                <a:pos x="2745" y="2776"/>
              </a:cxn>
              <a:cxn ang="0">
                <a:pos x="2751" y="2758"/>
              </a:cxn>
              <a:cxn ang="0">
                <a:pos x="2753" y="2740"/>
              </a:cxn>
            </a:cxnLst>
            <a:rect l="0" t="0" r="r" b="b"/>
            <a:pathLst>
              <a:path w="2753" h="3106">
                <a:moveTo>
                  <a:pt x="2753" y="2740"/>
                </a:moveTo>
                <a:lnTo>
                  <a:pt x="2694" y="2488"/>
                </a:lnTo>
                <a:lnTo>
                  <a:pt x="2642" y="2238"/>
                </a:lnTo>
                <a:lnTo>
                  <a:pt x="2599" y="1991"/>
                </a:lnTo>
                <a:lnTo>
                  <a:pt x="2563" y="1750"/>
                </a:lnTo>
                <a:lnTo>
                  <a:pt x="2535" y="1512"/>
                </a:lnTo>
                <a:lnTo>
                  <a:pt x="2511" y="1286"/>
                </a:lnTo>
                <a:lnTo>
                  <a:pt x="2493" y="1070"/>
                </a:lnTo>
                <a:lnTo>
                  <a:pt x="2483" y="869"/>
                </a:lnTo>
                <a:lnTo>
                  <a:pt x="2472" y="685"/>
                </a:lnTo>
                <a:lnTo>
                  <a:pt x="2468" y="514"/>
                </a:lnTo>
                <a:lnTo>
                  <a:pt x="2465" y="239"/>
                </a:lnTo>
                <a:lnTo>
                  <a:pt x="2468" y="62"/>
                </a:lnTo>
                <a:lnTo>
                  <a:pt x="2470" y="0"/>
                </a:lnTo>
                <a:lnTo>
                  <a:pt x="282" y="0"/>
                </a:lnTo>
                <a:lnTo>
                  <a:pt x="285" y="62"/>
                </a:lnTo>
                <a:lnTo>
                  <a:pt x="288" y="239"/>
                </a:lnTo>
                <a:lnTo>
                  <a:pt x="285" y="514"/>
                </a:lnTo>
                <a:lnTo>
                  <a:pt x="272" y="869"/>
                </a:lnTo>
                <a:lnTo>
                  <a:pt x="262" y="1070"/>
                </a:lnTo>
                <a:lnTo>
                  <a:pt x="244" y="1286"/>
                </a:lnTo>
                <a:lnTo>
                  <a:pt x="220" y="1512"/>
                </a:lnTo>
                <a:lnTo>
                  <a:pt x="192" y="1750"/>
                </a:lnTo>
                <a:lnTo>
                  <a:pt x="156" y="1991"/>
                </a:lnTo>
                <a:lnTo>
                  <a:pt x="113" y="2238"/>
                </a:lnTo>
                <a:lnTo>
                  <a:pt x="61" y="2488"/>
                </a:lnTo>
                <a:lnTo>
                  <a:pt x="0" y="2740"/>
                </a:lnTo>
                <a:lnTo>
                  <a:pt x="2" y="2758"/>
                </a:lnTo>
                <a:lnTo>
                  <a:pt x="7" y="2776"/>
                </a:lnTo>
                <a:lnTo>
                  <a:pt x="28" y="2812"/>
                </a:lnTo>
                <a:lnTo>
                  <a:pt x="61" y="2848"/>
                </a:lnTo>
                <a:lnTo>
                  <a:pt x="105" y="2881"/>
                </a:lnTo>
                <a:lnTo>
                  <a:pt x="162" y="2913"/>
                </a:lnTo>
                <a:lnTo>
                  <a:pt x="232" y="2943"/>
                </a:lnTo>
                <a:lnTo>
                  <a:pt x="309" y="2972"/>
                </a:lnTo>
                <a:lnTo>
                  <a:pt x="396" y="2998"/>
                </a:lnTo>
                <a:lnTo>
                  <a:pt x="491" y="3020"/>
                </a:lnTo>
                <a:lnTo>
                  <a:pt x="597" y="3041"/>
                </a:lnTo>
                <a:lnTo>
                  <a:pt x="707" y="3060"/>
                </a:lnTo>
                <a:lnTo>
                  <a:pt x="825" y="3074"/>
                </a:lnTo>
                <a:lnTo>
                  <a:pt x="952" y="3088"/>
                </a:lnTo>
                <a:lnTo>
                  <a:pt x="1081" y="3098"/>
                </a:lnTo>
                <a:lnTo>
                  <a:pt x="1216" y="3103"/>
                </a:lnTo>
                <a:lnTo>
                  <a:pt x="1355" y="3106"/>
                </a:lnTo>
                <a:lnTo>
                  <a:pt x="1497" y="3103"/>
                </a:lnTo>
                <a:lnTo>
                  <a:pt x="1634" y="3098"/>
                </a:lnTo>
                <a:lnTo>
                  <a:pt x="1765" y="3088"/>
                </a:lnTo>
                <a:lnTo>
                  <a:pt x="1894" y="3074"/>
                </a:lnTo>
                <a:lnTo>
                  <a:pt x="2014" y="3060"/>
                </a:lnTo>
                <a:lnTo>
                  <a:pt x="2130" y="3041"/>
                </a:lnTo>
                <a:lnTo>
                  <a:pt x="2238" y="3020"/>
                </a:lnTo>
                <a:lnTo>
                  <a:pt x="2339" y="2998"/>
                </a:lnTo>
                <a:lnTo>
                  <a:pt x="2428" y="2972"/>
                </a:lnTo>
                <a:lnTo>
                  <a:pt x="2511" y="2943"/>
                </a:lnTo>
                <a:lnTo>
                  <a:pt x="2581" y="2913"/>
                </a:lnTo>
                <a:lnTo>
                  <a:pt x="2642" y="2881"/>
                </a:lnTo>
                <a:lnTo>
                  <a:pt x="2688" y="2848"/>
                </a:lnTo>
                <a:lnTo>
                  <a:pt x="2725" y="2812"/>
                </a:lnTo>
                <a:lnTo>
                  <a:pt x="2745" y="2776"/>
                </a:lnTo>
                <a:lnTo>
                  <a:pt x="2751" y="2758"/>
                </a:lnTo>
                <a:lnTo>
                  <a:pt x="2753" y="2740"/>
                </a:lnTo>
                <a:close/>
              </a:path>
            </a:pathLst>
          </a:custGeom>
          <a:solidFill>
            <a:srgbClr val="000000"/>
          </a:solidFill>
          <a:ln w="9525">
            <a:noFill/>
            <a:round/>
            <a:headEnd/>
            <a:tailEnd/>
          </a:ln>
        </p:spPr>
        <p:txBody>
          <a:bodyPr/>
          <a:lstStyle/>
          <a:p>
            <a:endParaRPr lang="en-US"/>
          </a:p>
        </p:txBody>
      </p:sp>
      <p:sp>
        <p:nvSpPr>
          <p:cNvPr id="20" name="Freeform 104"/>
          <p:cNvSpPr>
            <a:spLocks/>
          </p:cNvSpPr>
          <p:nvPr/>
        </p:nvSpPr>
        <p:spPr bwMode="auto">
          <a:xfrm>
            <a:off x="1544948" y="4259182"/>
            <a:ext cx="1955482" cy="342981"/>
          </a:xfrm>
          <a:custGeom>
            <a:avLst/>
            <a:gdLst/>
            <a:ahLst/>
            <a:cxnLst>
              <a:cxn ang="0">
                <a:pos x="1312" y="0"/>
              </a:cxn>
              <a:cxn ang="0">
                <a:pos x="1280" y="5"/>
              </a:cxn>
              <a:cxn ang="0">
                <a:pos x="1186" y="17"/>
              </a:cxn>
              <a:cxn ang="0">
                <a:pos x="1044" y="33"/>
              </a:cxn>
              <a:cxn ang="0">
                <a:pos x="959" y="40"/>
              </a:cxn>
              <a:cxn ang="0">
                <a:pos x="867" y="46"/>
              </a:cxn>
              <a:cxn ang="0">
                <a:pos x="766" y="51"/>
              </a:cxn>
              <a:cxn ang="0">
                <a:pos x="660" y="56"/>
              </a:cxn>
              <a:cxn ang="0">
                <a:pos x="552" y="56"/>
              </a:cxn>
              <a:cxn ang="0">
                <a:pos x="443" y="52"/>
              </a:cxn>
              <a:cxn ang="0">
                <a:pos x="334" y="46"/>
              </a:cxn>
              <a:cxn ang="0">
                <a:pos x="223" y="36"/>
              </a:cxn>
              <a:cxn ang="0">
                <a:pos x="115" y="20"/>
              </a:cxn>
              <a:cxn ang="0">
                <a:pos x="11" y="0"/>
              </a:cxn>
              <a:cxn ang="0">
                <a:pos x="0" y="293"/>
              </a:cxn>
              <a:cxn ang="0">
                <a:pos x="23" y="302"/>
              </a:cxn>
              <a:cxn ang="0">
                <a:pos x="59" y="311"/>
              </a:cxn>
              <a:cxn ang="0">
                <a:pos x="110" y="322"/>
              </a:cxn>
              <a:cxn ang="0">
                <a:pos x="172" y="331"/>
              </a:cxn>
              <a:cxn ang="0">
                <a:pos x="246" y="339"/>
              </a:cxn>
              <a:cxn ang="0">
                <a:pos x="326" y="347"/>
              </a:cxn>
              <a:cxn ang="0">
                <a:pos x="417" y="352"/>
              </a:cxn>
              <a:cxn ang="0">
                <a:pos x="513" y="356"/>
              </a:cxn>
              <a:cxn ang="0">
                <a:pos x="716" y="356"/>
              </a:cxn>
              <a:cxn ang="0">
                <a:pos x="821" y="352"/>
              </a:cxn>
              <a:cxn ang="0">
                <a:pos x="925" y="343"/>
              </a:cxn>
              <a:cxn ang="0">
                <a:pos x="1029" y="331"/>
              </a:cxn>
              <a:cxn ang="0">
                <a:pos x="1130" y="316"/>
              </a:cxn>
              <a:cxn ang="0">
                <a:pos x="1226" y="294"/>
              </a:cxn>
              <a:cxn ang="0">
                <a:pos x="1316" y="269"/>
              </a:cxn>
              <a:cxn ang="0">
                <a:pos x="1317" y="226"/>
              </a:cxn>
              <a:cxn ang="0">
                <a:pos x="1316" y="135"/>
              </a:cxn>
              <a:cxn ang="0">
                <a:pos x="1312" y="0"/>
              </a:cxn>
            </a:cxnLst>
            <a:rect l="0" t="0" r="r" b="b"/>
            <a:pathLst>
              <a:path w="1317" h="356">
                <a:moveTo>
                  <a:pt x="1312" y="0"/>
                </a:moveTo>
                <a:lnTo>
                  <a:pt x="1280" y="5"/>
                </a:lnTo>
                <a:lnTo>
                  <a:pt x="1186" y="17"/>
                </a:lnTo>
                <a:lnTo>
                  <a:pt x="1044" y="33"/>
                </a:lnTo>
                <a:lnTo>
                  <a:pt x="959" y="40"/>
                </a:lnTo>
                <a:lnTo>
                  <a:pt x="867" y="46"/>
                </a:lnTo>
                <a:lnTo>
                  <a:pt x="766" y="51"/>
                </a:lnTo>
                <a:lnTo>
                  <a:pt x="660" y="56"/>
                </a:lnTo>
                <a:lnTo>
                  <a:pt x="552" y="56"/>
                </a:lnTo>
                <a:lnTo>
                  <a:pt x="443" y="52"/>
                </a:lnTo>
                <a:lnTo>
                  <a:pt x="334" y="46"/>
                </a:lnTo>
                <a:lnTo>
                  <a:pt x="223" y="36"/>
                </a:lnTo>
                <a:lnTo>
                  <a:pt x="115" y="20"/>
                </a:lnTo>
                <a:lnTo>
                  <a:pt x="11" y="0"/>
                </a:lnTo>
                <a:lnTo>
                  <a:pt x="0" y="293"/>
                </a:lnTo>
                <a:lnTo>
                  <a:pt x="23" y="302"/>
                </a:lnTo>
                <a:lnTo>
                  <a:pt x="59" y="311"/>
                </a:lnTo>
                <a:lnTo>
                  <a:pt x="110" y="322"/>
                </a:lnTo>
                <a:lnTo>
                  <a:pt x="172" y="331"/>
                </a:lnTo>
                <a:lnTo>
                  <a:pt x="246" y="339"/>
                </a:lnTo>
                <a:lnTo>
                  <a:pt x="326" y="347"/>
                </a:lnTo>
                <a:lnTo>
                  <a:pt x="417" y="352"/>
                </a:lnTo>
                <a:lnTo>
                  <a:pt x="513" y="356"/>
                </a:lnTo>
                <a:lnTo>
                  <a:pt x="716" y="356"/>
                </a:lnTo>
                <a:lnTo>
                  <a:pt x="821" y="352"/>
                </a:lnTo>
                <a:lnTo>
                  <a:pt x="925" y="343"/>
                </a:lnTo>
                <a:lnTo>
                  <a:pt x="1029" y="331"/>
                </a:lnTo>
                <a:lnTo>
                  <a:pt x="1130" y="316"/>
                </a:lnTo>
                <a:lnTo>
                  <a:pt x="1226" y="294"/>
                </a:lnTo>
                <a:lnTo>
                  <a:pt x="1316" y="269"/>
                </a:lnTo>
                <a:lnTo>
                  <a:pt x="1317" y="226"/>
                </a:lnTo>
                <a:lnTo>
                  <a:pt x="1316" y="135"/>
                </a:lnTo>
                <a:lnTo>
                  <a:pt x="1312" y="0"/>
                </a:lnTo>
                <a:close/>
              </a:path>
            </a:pathLst>
          </a:custGeom>
          <a:solidFill>
            <a:srgbClr val="E6E6E6"/>
          </a:solidFill>
          <a:ln w="9525">
            <a:solidFill>
              <a:schemeClr val="tx1"/>
            </a:solidFill>
            <a:round/>
            <a:headEnd/>
            <a:tailEnd/>
          </a:ln>
        </p:spPr>
        <p:txBody>
          <a:bodyPr/>
          <a:lstStyle/>
          <a:p>
            <a:endParaRPr lang="en-US"/>
          </a:p>
        </p:txBody>
      </p:sp>
      <p:sp>
        <p:nvSpPr>
          <p:cNvPr id="21" name="Text Box 123"/>
          <p:cNvSpPr txBox="1">
            <a:spLocks noChangeArrowheads="1"/>
          </p:cNvSpPr>
          <p:nvPr/>
        </p:nvSpPr>
        <p:spPr bwMode="auto">
          <a:xfrm rot="18243682">
            <a:off x="1980634" y="3544636"/>
            <a:ext cx="1074403" cy="523220"/>
          </a:xfrm>
          <a:prstGeom prst="rect">
            <a:avLst/>
          </a:prstGeom>
          <a:solidFill>
            <a:srgbClr val="FFFF00"/>
          </a:solidFill>
          <a:ln w="9525">
            <a:noFill/>
            <a:miter lim="800000"/>
            <a:headEnd/>
            <a:tailEnd/>
          </a:ln>
          <a:effectLst/>
        </p:spPr>
        <p:txBody>
          <a:bodyPr wrap="square">
            <a:spAutoFit/>
          </a:bodyPr>
          <a:lstStyle/>
          <a:p>
            <a:pPr algn="ctr">
              <a:spcBef>
                <a:spcPct val="50000"/>
              </a:spcBef>
            </a:pPr>
            <a:r>
              <a:rPr lang="en-GB" sz="2800" dirty="0">
                <a:latin typeface="Comic Sans MS" pitchFamily="66" charset="0"/>
              </a:rPr>
              <a:t>324</a:t>
            </a:r>
            <a:endParaRPr lang="en-US" sz="2800" dirty="0">
              <a:latin typeface="Comic Sans MS" pitchFamily="66" charset="0"/>
            </a:endParaRPr>
          </a:p>
        </p:txBody>
      </p:sp>
      <p:sp>
        <p:nvSpPr>
          <p:cNvPr id="22" name="Text Box 128"/>
          <p:cNvSpPr txBox="1">
            <a:spLocks noChangeArrowheads="1"/>
          </p:cNvSpPr>
          <p:nvPr/>
        </p:nvSpPr>
        <p:spPr bwMode="auto">
          <a:xfrm rot="19429131">
            <a:off x="2748146" y="3462912"/>
            <a:ext cx="1253901" cy="523220"/>
          </a:xfrm>
          <a:prstGeom prst="rect">
            <a:avLst/>
          </a:prstGeom>
          <a:solidFill>
            <a:srgbClr val="FF99FF"/>
          </a:solidFill>
          <a:ln w="9525">
            <a:noFill/>
            <a:miter lim="800000"/>
            <a:headEnd/>
            <a:tailEnd/>
          </a:ln>
          <a:effectLst/>
        </p:spPr>
        <p:txBody>
          <a:bodyPr wrap="square">
            <a:spAutoFit/>
          </a:bodyPr>
          <a:lstStyle/>
          <a:p>
            <a:pPr algn="ctr">
              <a:spcBef>
                <a:spcPct val="50000"/>
              </a:spcBef>
            </a:pPr>
            <a:r>
              <a:rPr lang="en-GB" sz="2800" dirty="0">
                <a:latin typeface="Comic Sans MS" pitchFamily="66" charset="0"/>
              </a:rPr>
              <a:t>538</a:t>
            </a:r>
            <a:endParaRPr lang="en-US" sz="2800" dirty="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7" name="Rectangle 3"/>
          <p:cNvSpPr>
            <a:spLocks noGrp="1" noChangeArrowheads="1"/>
          </p:cNvSpPr>
          <p:nvPr>
            <p:ph type="subTitle" idx="4294967295"/>
          </p:nvPr>
        </p:nvSpPr>
        <p:spPr>
          <a:xfrm>
            <a:off x="500034" y="285728"/>
            <a:ext cx="8153400" cy="857255"/>
          </a:xfrm>
        </p:spPr>
        <p:txBody>
          <a:bodyPr>
            <a:noAutofit/>
          </a:bodyPr>
          <a:lstStyle/>
          <a:p>
            <a:pPr marL="0" indent="0" algn="ctr">
              <a:buFontTx/>
              <a:buNone/>
            </a:pPr>
            <a:r>
              <a:rPr lang="fa-IR" sz="3600" dirty="0">
                <a:effectLst>
                  <a:outerShdw blurRad="38100" dist="38100" dir="2700000" algn="tl">
                    <a:srgbClr val="C0C0C0"/>
                  </a:outerShdw>
                </a:effectLst>
              </a:rPr>
              <a:t>نمونه گيري تصادفي منظم يا </a:t>
            </a:r>
            <a:r>
              <a:rPr lang="fa-IR" sz="3600" dirty="0" smtClean="0">
                <a:effectLst>
                  <a:outerShdw blurRad="38100" dist="38100" dir="2700000" algn="tl">
                    <a:srgbClr val="C0C0C0"/>
                  </a:outerShdw>
                </a:effectLst>
              </a:rPr>
              <a:t>سيستماتيك</a:t>
            </a:r>
            <a:endParaRPr lang="en-US" sz="3600" dirty="0" smtClean="0">
              <a:effectLst>
                <a:outerShdw blurRad="38100" dist="38100" dir="2700000" algn="tl">
                  <a:srgbClr val="C0C0C0"/>
                </a:outerShdw>
              </a:effectLst>
            </a:endParaRPr>
          </a:p>
          <a:p>
            <a:pPr marL="0" indent="0" algn="ctr">
              <a:buFontTx/>
              <a:buNone/>
            </a:pPr>
            <a:r>
              <a:rPr lang="en-GB" sz="3600" dirty="0" smtClean="0">
                <a:effectLst>
                  <a:outerShdw blurRad="38100" dist="38100" dir="2700000" algn="tl">
                    <a:srgbClr val="000000"/>
                  </a:outerShdw>
                </a:effectLst>
                <a:latin typeface="Arial" charset="0"/>
                <a:cs typeface="B Mitra" pitchFamily="2" charset="-78"/>
              </a:rPr>
              <a:t>Systematic sampling</a:t>
            </a:r>
            <a:endParaRPr lang="en-US" sz="3600" dirty="0">
              <a:effectLst>
                <a:outerShdw blurRad="38100" dist="38100" dir="2700000" algn="tl">
                  <a:srgbClr val="C0C0C0"/>
                </a:outerShdw>
              </a:effectLst>
            </a:endParaRPr>
          </a:p>
        </p:txBody>
      </p:sp>
      <p:sp>
        <p:nvSpPr>
          <p:cNvPr id="149509" name="Rectangle 5"/>
          <p:cNvSpPr>
            <a:spLocks noChangeArrowheads="1"/>
          </p:cNvSpPr>
          <p:nvPr/>
        </p:nvSpPr>
        <p:spPr bwMode="auto">
          <a:xfrm>
            <a:off x="571472" y="1500174"/>
            <a:ext cx="8229600" cy="3111500"/>
          </a:xfrm>
          <a:prstGeom prst="rect">
            <a:avLst/>
          </a:prstGeom>
          <a:noFill/>
          <a:ln w="9525">
            <a:noFill/>
            <a:miter lim="800000"/>
            <a:headEnd/>
            <a:tailEnd/>
          </a:ln>
          <a:effectLst/>
        </p:spPr>
        <p:txBody>
          <a:bodyPr/>
          <a:lstStyle/>
          <a:p>
            <a:pPr>
              <a:lnSpc>
                <a:spcPct val="125000"/>
              </a:lnSpc>
              <a:spcBef>
                <a:spcPct val="20000"/>
              </a:spcBef>
              <a:buClr>
                <a:schemeClr val="accent3"/>
              </a:buClr>
              <a:buSzPct val="60000"/>
              <a:buFont typeface="Wingdings" pitchFamily="2" charset="2"/>
              <a:buChar char="n"/>
            </a:pPr>
            <a:r>
              <a:rPr lang="fa-IR" sz="3200" b="0" dirty="0">
                <a:effectLst>
                  <a:outerShdw blurRad="38100" dist="38100" dir="2700000" algn="tl">
                    <a:srgbClr val="C0C0C0"/>
                  </a:outerShdw>
                </a:effectLst>
                <a:latin typeface="Gulim" pitchFamily="34" charset="-127"/>
                <a:cs typeface="B Mitra" pitchFamily="2" charset="-78"/>
              </a:rPr>
              <a:t> </a:t>
            </a:r>
            <a:r>
              <a:rPr lang="fa-IR" sz="2400" b="0" dirty="0">
                <a:effectLst>
                  <a:outerShdw blurRad="38100" dist="38100" dir="2700000" algn="tl">
                    <a:srgbClr val="C0C0C0"/>
                  </a:outerShdw>
                </a:effectLst>
                <a:latin typeface="Arial" pitchFamily="34" charset="0"/>
              </a:rPr>
              <a:t>تهيه فهرست واحد هاي جامعه (چارچوب نمونه گيري)</a:t>
            </a:r>
          </a:p>
          <a:p>
            <a:pPr>
              <a:lnSpc>
                <a:spcPct val="125000"/>
              </a:lnSpc>
              <a:spcBef>
                <a:spcPct val="20000"/>
              </a:spcBef>
              <a:buClr>
                <a:schemeClr val="accent3"/>
              </a:buClr>
              <a:buSzPct val="60000"/>
              <a:buFont typeface="Wingdings" pitchFamily="2" charset="2"/>
              <a:buChar char="n"/>
            </a:pPr>
            <a:r>
              <a:rPr lang="fa-IR" sz="2400" b="0" dirty="0">
                <a:effectLst>
                  <a:outerShdw blurRad="38100" dist="38100" dir="2700000" algn="tl">
                    <a:srgbClr val="C0C0C0"/>
                  </a:outerShdw>
                </a:effectLst>
                <a:latin typeface="Arial" pitchFamily="34" charset="0"/>
              </a:rPr>
              <a:t> تقسيم اندازه جامعه به تعداد نمونه مورد نياز (</a:t>
            </a:r>
            <a:r>
              <a:rPr lang="en-US" sz="2400" b="0" dirty="0">
                <a:effectLst>
                  <a:outerShdw blurRad="38100" dist="38100" dir="2700000" algn="tl">
                    <a:srgbClr val="C0C0C0"/>
                  </a:outerShdw>
                </a:effectLst>
                <a:latin typeface="Arial" pitchFamily="34" charset="0"/>
              </a:rPr>
              <a:t>X</a:t>
            </a:r>
            <a:r>
              <a:rPr lang="fa-IR" sz="2400" b="0" dirty="0">
                <a:effectLst>
                  <a:outerShdw blurRad="38100" dist="38100" dir="2700000" algn="tl">
                    <a:srgbClr val="C0C0C0"/>
                  </a:outerShdw>
                </a:effectLst>
                <a:latin typeface="Arial" pitchFamily="34" charset="0"/>
              </a:rPr>
              <a:t>)</a:t>
            </a:r>
            <a:endParaRPr lang="en-US" sz="2400" b="0" dirty="0">
              <a:effectLst>
                <a:outerShdw blurRad="38100" dist="38100" dir="2700000" algn="tl">
                  <a:srgbClr val="C0C0C0"/>
                </a:outerShdw>
              </a:effectLst>
              <a:latin typeface="Arial" pitchFamily="34" charset="0"/>
            </a:endParaRPr>
          </a:p>
          <a:p>
            <a:pPr>
              <a:lnSpc>
                <a:spcPct val="125000"/>
              </a:lnSpc>
              <a:spcBef>
                <a:spcPct val="20000"/>
              </a:spcBef>
              <a:buClr>
                <a:schemeClr val="accent3"/>
              </a:buClr>
              <a:buSzPct val="60000"/>
              <a:buFont typeface="Wingdings" pitchFamily="2" charset="2"/>
              <a:buChar char="n"/>
            </a:pPr>
            <a:r>
              <a:rPr lang="fa-IR" sz="2400" b="0" dirty="0">
                <a:effectLst>
                  <a:outerShdw blurRad="38100" dist="38100" dir="2700000" algn="tl">
                    <a:srgbClr val="C0C0C0"/>
                  </a:outerShdw>
                </a:effectLst>
                <a:latin typeface="Arial" pitchFamily="34" charset="0"/>
              </a:rPr>
              <a:t>انتخاب يک عدد </a:t>
            </a:r>
            <a:r>
              <a:rPr lang="fa-IR" sz="2400" b="0" dirty="0" smtClean="0">
                <a:effectLst>
                  <a:outerShdw blurRad="38100" dist="38100" dir="2700000" algn="tl">
                    <a:srgbClr val="C0C0C0"/>
                  </a:outerShdw>
                </a:effectLst>
                <a:latin typeface="Arial" pitchFamily="34" charset="0"/>
              </a:rPr>
              <a:t>تصادفي </a:t>
            </a:r>
            <a:r>
              <a:rPr lang="fa-IR" sz="2400" b="0" dirty="0">
                <a:effectLst>
                  <a:outerShdw blurRad="38100" dist="38100" dir="2700000" algn="tl">
                    <a:srgbClr val="C0C0C0"/>
                  </a:outerShdw>
                </a:effectLst>
                <a:latin typeface="Arial" pitchFamily="34" charset="0"/>
              </a:rPr>
              <a:t>بين 1 و </a:t>
            </a:r>
            <a:r>
              <a:rPr lang="en-US" sz="2400" b="0" dirty="0">
                <a:effectLst>
                  <a:outerShdw blurRad="38100" dist="38100" dir="2700000" algn="tl">
                    <a:srgbClr val="C0C0C0"/>
                  </a:outerShdw>
                </a:effectLst>
                <a:latin typeface="Arial" pitchFamily="34" charset="0"/>
              </a:rPr>
              <a:t>X</a:t>
            </a:r>
            <a:endParaRPr lang="fa-IR" sz="2400" b="0" dirty="0">
              <a:effectLst>
                <a:outerShdw blurRad="38100" dist="38100" dir="2700000" algn="tl">
                  <a:srgbClr val="C0C0C0"/>
                </a:outerShdw>
              </a:effectLst>
              <a:latin typeface="Arial" pitchFamily="34" charset="0"/>
            </a:endParaRPr>
          </a:p>
          <a:p>
            <a:pPr>
              <a:lnSpc>
                <a:spcPct val="125000"/>
              </a:lnSpc>
              <a:spcBef>
                <a:spcPct val="20000"/>
              </a:spcBef>
              <a:buClr>
                <a:schemeClr val="accent3"/>
              </a:buClr>
              <a:buSzPct val="60000"/>
              <a:buFont typeface="Wingdings" pitchFamily="2" charset="2"/>
              <a:buChar char="n"/>
            </a:pPr>
            <a:r>
              <a:rPr lang="fa-IR" sz="2400" b="0" dirty="0">
                <a:effectLst>
                  <a:outerShdw blurRad="38100" dist="38100" dir="2700000" algn="tl">
                    <a:srgbClr val="C0C0C0"/>
                  </a:outerShdw>
                </a:effectLst>
                <a:latin typeface="Arial" pitchFamily="34" charset="0"/>
              </a:rPr>
              <a:t>افزودن </a:t>
            </a:r>
            <a:r>
              <a:rPr lang="en-US" sz="2400" b="0" dirty="0">
                <a:effectLst>
                  <a:outerShdw blurRad="38100" dist="38100" dir="2700000" algn="tl">
                    <a:srgbClr val="C0C0C0"/>
                  </a:outerShdw>
                </a:effectLst>
                <a:latin typeface="Arial" pitchFamily="34" charset="0"/>
              </a:rPr>
              <a:t>X</a:t>
            </a:r>
            <a:r>
              <a:rPr lang="fa-IR" sz="2400" b="0" dirty="0">
                <a:effectLst>
                  <a:outerShdw blurRad="38100" dist="38100" dir="2700000" algn="tl">
                    <a:srgbClr val="C0C0C0"/>
                  </a:outerShdw>
                </a:effectLst>
                <a:latin typeface="Arial" pitchFamily="34" charset="0"/>
              </a:rPr>
              <a:t> به عدد انتخاب شده </a:t>
            </a:r>
            <a:endParaRPr lang="fa-IR" sz="2400" b="0" dirty="0" smtClean="0">
              <a:effectLst>
                <a:outerShdw blurRad="38100" dist="38100" dir="2700000" algn="tl">
                  <a:srgbClr val="C0C0C0"/>
                </a:outerShdw>
              </a:effectLst>
              <a:latin typeface="Arial" pitchFamily="34" charset="0"/>
            </a:endParaRPr>
          </a:p>
          <a:p>
            <a:pPr>
              <a:lnSpc>
                <a:spcPct val="125000"/>
              </a:lnSpc>
              <a:spcBef>
                <a:spcPct val="20000"/>
              </a:spcBef>
              <a:buClr>
                <a:schemeClr val="accent3"/>
              </a:buClr>
              <a:buSzPct val="60000"/>
              <a:buFont typeface="Wingdings" pitchFamily="2" charset="2"/>
              <a:buChar char="n"/>
            </a:pPr>
            <a:r>
              <a:rPr lang="fa-IR" sz="2400" b="0" dirty="0" smtClean="0">
                <a:effectLst>
                  <a:outerShdw blurRad="38100" dist="38100" dir="2700000" algn="tl">
                    <a:srgbClr val="C0C0C0"/>
                  </a:outerShdw>
                </a:effectLst>
                <a:latin typeface="Arial" pitchFamily="34" charset="0"/>
              </a:rPr>
              <a:t>اگر عدد </a:t>
            </a:r>
            <a:r>
              <a:rPr lang="en-US" sz="2400" b="0" dirty="0" smtClean="0">
                <a:effectLst>
                  <a:outerShdw blurRad="38100" dist="38100" dir="2700000" algn="tl">
                    <a:srgbClr val="C0C0C0"/>
                  </a:outerShdw>
                </a:effectLst>
                <a:latin typeface="Arial" pitchFamily="34" charset="0"/>
              </a:rPr>
              <a:t>X=4</a:t>
            </a:r>
            <a:r>
              <a:rPr lang="fa-IR" sz="2400" b="0" dirty="0" smtClean="0">
                <a:effectLst>
                  <a:outerShdw blurRad="38100" dist="38100" dir="2700000" algn="tl">
                    <a:srgbClr val="C0C0C0"/>
                  </a:outerShdw>
                </a:effectLst>
                <a:latin typeface="Arial" pitchFamily="34" charset="0"/>
              </a:rPr>
              <a:t>باشد.</a:t>
            </a:r>
            <a:endParaRPr lang="en-US" sz="2400" b="0" dirty="0">
              <a:effectLst>
                <a:outerShdw blurRad="38100" dist="38100" dir="2700000" algn="tl">
                  <a:srgbClr val="C0C0C0"/>
                </a:outerShdw>
              </a:effectLst>
              <a:latin typeface="Arial" pitchFamily="34" charset="0"/>
            </a:endParaRPr>
          </a:p>
        </p:txBody>
      </p:sp>
      <p:grpSp>
        <p:nvGrpSpPr>
          <p:cNvPr id="4" name="Group 69"/>
          <p:cNvGrpSpPr>
            <a:grpSpLocks/>
          </p:cNvGrpSpPr>
          <p:nvPr/>
        </p:nvGrpSpPr>
        <p:grpSpPr bwMode="auto">
          <a:xfrm>
            <a:off x="1214414" y="3643314"/>
            <a:ext cx="6858048" cy="2828924"/>
            <a:chOff x="1488" y="2064"/>
            <a:chExt cx="2976" cy="1872"/>
          </a:xfrm>
        </p:grpSpPr>
        <p:grpSp>
          <p:nvGrpSpPr>
            <p:cNvPr id="5" name="Group 70"/>
            <p:cNvGrpSpPr>
              <a:grpSpLocks/>
            </p:cNvGrpSpPr>
            <p:nvPr/>
          </p:nvGrpSpPr>
          <p:grpSpPr bwMode="auto">
            <a:xfrm>
              <a:off x="1488" y="2784"/>
              <a:ext cx="1152" cy="1152"/>
              <a:chOff x="672" y="1680"/>
              <a:chExt cx="1152" cy="1152"/>
            </a:xfrm>
          </p:grpSpPr>
          <p:sp>
            <p:nvSpPr>
              <p:cNvPr id="55" name="Oval 71"/>
              <p:cNvSpPr>
                <a:spLocks noChangeArrowheads="1"/>
              </p:cNvSpPr>
              <p:nvPr/>
            </p:nvSpPr>
            <p:spPr bwMode="auto">
              <a:xfrm>
                <a:off x="672" y="1680"/>
                <a:ext cx="192" cy="192"/>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56" name="Oval 72"/>
              <p:cNvSpPr>
                <a:spLocks noChangeArrowheads="1"/>
              </p:cNvSpPr>
              <p:nvPr/>
            </p:nvSpPr>
            <p:spPr bwMode="auto">
              <a:xfrm>
                <a:off x="768" y="1776"/>
                <a:ext cx="192" cy="192"/>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57" name="Oval 73"/>
              <p:cNvSpPr>
                <a:spLocks noChangeArrowheads="1"/>
              </p:cNvSpPr>
              <p:nvPr/>
            </p:nvSpPr>
            <p:spPr bwMode="auto">
              <a:xfrm>
                <a:off x="864" y="1872"/>
                <a:ext cx="192" cy="192"/>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58" name="Oval 74"/>
              <p:cNvSpPr>
                <a:spLocks noChangeArrowheads="1"/>
              </p:cNvSpPr>
              <p:nvPr/>
            </p:nvSpPr>
            <p:spPr bwMode="auto">
              <a:xfrm>
                <a:off x="960" y="1968"/>
                <a:ext cx="192" cy="192"/>
              </a:xfrm>
              <a:prstGeom prst="ellipse">
                <a:avLst/>
              </a:prstGeom>
              <a:solidFill>
                <a:schemeClr val="hlink"/>
              </a:solidFill>
              <a:ln w="9525">
                <a:solidFill>
                  <a:schemeClr val="tx1"/>
                </a:solidFill>
                <a:round/>
                <a:headEnd/>
                <a:tailEnd/>
              </a:ln>
              <a:effectLst/>
            </p:spPr>
            <p:txBody>
              <a:bodyPr wrap="none" anchor="ctr"/>
              <a:lstStyle/>
              <a:p>
                <a:endParaRPr lang="en-US"/>
              </a:p>
            </p:txBody>
          </p:sp>
          <p:sp>
            <p:nvSpPr>
              <p:cNvPr id="59" name="Oval 75"/>
              <p:cNvSpPr>
                <a:spLocks noChangeArrowheads="1"/>
              </p:cNvSpPr>
              <p:nvPr/>
            </p:nvSpPr>
            <p:spPr bwMode="auto">
              <a:xfrm>
                <a:off x="1056" y="2064"/>
                <a:ext cx="192" cy="192"/>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60" name="Oval 76"/>
              <p:cNvSpPr>
                <a:spLocks noChangeArrowheads="1"/>
              </p:cNvSpPr>
              <p:nvPr/>
            </p:nvSpPr>
            <p:spPr bwMode="auto">
              <a:xfrm>
                <a:off x="1152" y="2160"/>
                <a:ext cx="192" cy="192"/>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61" name="Oval 77"/>
              <p:cNvSpPr>
                <a:spLocks noChangeArrowheads="1"/>
              </p:cNvSpPr>
              <p:nvPr/>
            </p:nvSpPr>
            <p:spPr bwMode="auto">
              <a:xfrm>
                <a:off x="1248" y="2256"/>
                <a:ext cx="192" cy="192"/>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62" name="Oval 78"/>
              <p:cNvSpPr>
                <a:spLocks noChangeArrowheads="1"/>
              </p:cNvSpPr>
              <p:nvPr/>
            </p:nvSpPr>
            <p:spPr bwMode="auto">
              <a:xfrm>
                <a:off x="1344" y="2352"/>
                <a:ext cx="192" cy="192"/>
              </a:xfrm>
              <a:prstGeom prst="ellipse">
                <a:avLst/>
              </a:prstGeom>
              <a:solidFill>
                <a:schemeClr val="hlink"/>
              </a:solidFill>
              <a:ln w="9525">
                <a:solidFill>
                  <a:schemeClr val="tx1"/>
                </a:solidFill>
                <a:round/>
                <a:headEnd/>
                <a:tailEnd/>
              </a:ln>
              <a:effectLst/>
            </p:spPr>
            <p:txBody>
              <a:bodyPr wrap="none" anchor="ctr"/>
              <a:lstStyle/>
              <a:p>
                <a:endParaRPr lang="en-US"/>
              </a:p>
            </p:txBody>
          </p:sp>
          <p:sp>
            <p:nvSpPr>
              <p:cNvPr id="63" name="Oval 79"/>
              <p:cNvSpPr>
                <a:spLocks noChangeArrowheads="1"/>
              </p:cNvSpPr>
              <p:nvPr/>
            </p:nvSpPr>
            <p:spPr bwMode="auto">
              <a:xfrm>
                <a:off x="1440" y="2448"/>
                <a:ext cx="192" cy="192"/>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64" name="Oval 80"/>
              <p:cNvSpPr>
                <a:spLocks noChangeArrowheads="1"/>
              </p:cNvSpPr>
              <p:nvPr/>
            </p:nvSpPr>
            <p:spPr bwMode="auto">
              <a:xfrm>
                <a:off x="1536" y="2544"/>
                <a:ext cx="192" cy="192"/>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65" name="Oval 81"/>
              <p:cNvSpPr>
                <a:spLocks noChangeArrowheads="1"/>
              </p:cNvSpPr>
              <p:nvPr/>
            </p:nvSpPr>
            <p:spPr bwMode="auto">
              <a:xfrm>
                <a:off x="1632" y="2640"/>
                <a:ext cx="192" cy="192"/>
              </a:xfrm>
              <a:prstGeom prst="ellipse">
                <a:avLst/>
              </a:prstGeom>
              <a:solidFill>
                <a:schemeClr val="accent1"/>
              </a:solidFill>
              <a:ln w="9525">
                <a:solidFill>
                  <a:schemeClr val="tx1"/>
                </a:solidFill>
                <a:round/>
                <a:headEnd/>
                <a:tailEnd/>
              </a:ln>
              <a:effectLst/>
            </p:spPr>
            <p:txBody>
              <a:bodyPr wrap="none" anchor="ctr"/>
              <a:lstStyle/>
              <a:p>
                <a:pPr algn="ctr"/>
                <a:endParaRPr lang="en-US"/>
              </a:p>
            </p:txBody>
          </p:sp>
        </p:grpSp>
        <p:grpSp>
          <p:nvGrpSpPr>
            <p:cNvPr id="6" name="Group 82"/>
            <p:cNvGrpSpPr>
              <a:grpSpLocks/>
            </p:cNvGrpSpPr>
            <p:nvPr/>
          </p:nvGrpSpPr>
          <p:grpSpPr bwMode="auto">
            <a:xfrm>
              <a:off x="1920" y="2064"/>
              <a:ext cx="2544" cy="1680"/>
              <a:chOff x="1920" y="2064"/>
              <a:chExt cx="2544" cy="1680"/>
            </a:xfrm>
          </p:grpSpPr>
          <p:grpSp>
            <p:nvGrpSpPr>
              <p:cNvPr id="7" name="Group 83"/>
              <p:cNvGrpSpPr>
                <a:grpSpLocks/>
              </p:cNvGrpSpPr>
              <p:nvPr/>
            </p:nvGrpSpPr>
            <p:grpSpPr bwMode="auto">
              <a:xfrm>
                <a:off x="1920" y="2592"/>
                <a:ext cx="1152" cy="1152"/>
                <a:chOff x="672" y="1680"/>
                <a:chExt cx="1152" cy="1152"/>
              </a:xfrm>
            </p:grpSpPr>
            <p:sp>
              <p:nvSpPr>
                <p:cNvPr id="44" name="Oval 84"/>
                <p:cNvSpPr>
                  <a:spLocks noChangeArrowheads="1"/>
                </p:cNvSpPr>
                <p:nvPr/>
              </p:nvSpPr>
              <p:spPr bwMode="auto">
                <a:xfrm>
                  <a:off x="672" y="1680"/>
                  <a:ext cx="192" cy="192"/>
                </a:xfrm>
                <a:prstGeom prst="ellipse">
                  <a:avLst/>
                </a:prstGeom>
                <a:solidFill>
                  <a:schemeClr val="hlink"/>
                </a:solidFill>
                <a:ln w="9525">
                  <a:solidFill>
                    <a:schemeClr val="tx1"/>
                  </a:solidFill>
                  <a:round/>
                  <a:headEnd/>
                  <a:tailEnd/>
                </a:ln>
                <a:effectLst/>
              </p:spPr>
              <p:txBody>
                <a:bodyPr wrap="none" anchor="ctr"/>
                <a:lstStyle/>
                <a:p>
                  <a:endParaRPr lang="en-US"/>
                </a:p>
              </p:txBody>
            </p:sp>
            <p:sp>
              <p:nvSpPr>
                <p:cNvPr id="45" name="Oval 85"/>
                <p:cNvSpPr>
                  <a:spLocks noChangeArrowheads="1"/>
                </p:cNvSpPr>
                <p:nvPr/>
              </p:nvSpPr>
              <p:spPr bwMode="auto">
                <a:xfrm>
                  <a:off x="768" y="1776"/>
                  <a:ext cx="192" cy="192"/>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46" name="Oval 86"/>
                <p:cNvSpPr>
                  <a:spLocks noChangeArrowheads="1"/>
                </p:cNvSpPr>
                <p:nvPr/>
              </p:nvSpPr>
              <p:spPr bwMode="auto">
                <a:xfrm>
                  <a:off x="864" y="1872"/>
                  <a:ext cx="192" cy="192"/>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47" name="Oval 87"/>
                <p:cNvSpPr>
                  <a:spLocks noChangeArrowheads="1"/>
                </p:cNvSpPr>
                <p:nvPr/>
              </p:nvSpPr>
              <p:spPr bwMode="auto">
                <a:xfrm>
                  <a:off x="960" y="1968"/>
                  <a:ext cx="192" cy="192"/>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48" name="Oval 88"/>
                <p:cNvSpPr>
                  <a:spLocks noChangeArrowheads="1"/>
                </p:cNvSpPr>
                <p:nvPr/>
              </p:nvSpPr>
              <p:spPr bwMode="auto">
                <a:xfrm>
                  <a:off x="1056" y="2064"/>
                  <a:ext cx="192" cy="192"/>
                </a:xfrm>
                <a:prstGeom prst="ellipse">
                  <a:avLst/>
                </a:prstGeom>
                <a:solidFill>
                  <a:schemeClr val="hlink"/>
                </a:solidFill>
                <a:ln w="9525">
                  <a:solidFill>
                    <a:schemeClr val="tx1"/>
                  </a:solidFill>
                  <a:round/>
                  <a:headEnd/>
                  <a:tailEnd/>
                </a:ln>
                <a:effectLst/>
              </p:spPr>
              <p:txBody>
                <a:bodyPr wrap="none" anchor="ctr"/>
                <a:lstStyle/>
                <a:p>
                  <a:endParaRPr lang="en-US"/>
                </a:p>
              </p:txBody>
            </p:sp>
            <p:sp>
              <p:nvSpPr>
                <p:cNvPr id="49" name="Oval 89"/>
                <p:cNvSpPr>
                  <a:spLocks noChangeArrowheads="1"/>
                </p:cNvSpPr>
                <p:nvPr/>
              </p:nvSpPr>
              <p:spPr bwMode="auto">
                <a:xfrm>
                  <a:off x="1152" y="2160"/>
                  <a:ext cx="192" cy="192"/>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50" name="Oval 90"/>
                <p:cNvSpPr>
                  <a:spLocks noChangeArrowheads="1"/>
                </p:cNvSpPr>
                <p:nvPr/>
              </p:nvSpPr>
              <p:spPr bwMode="auto">
                <a:xfrm>
                  <a:off x="1248" y="2256"/>
                  <a:ext cx="192" cy="192"/>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51" name="Oval 91"/>
                <p:cNvSpPr>
                  <a:spLocks noChangeArrowheads="1"/>
                </p:cNvSpPr>
                <p:nvPr/>
              </p:nvSpPr>
              <p:spPr bwMode="auto">
                <a:xfrm>
                  <a:off x="1344" y="2352"/>
                  <a:ext cx="192" cy="192"/>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52" name="Oval 92"/>
                <p:cNvSpPr>
                  <a:spLocks noChangeArrowheads="1"/>
                </p:cNvSpPr>
                <p:nvPr/>
              </p:nvSpPr>
              <p:spPr bwMode="auto">
                <a:xfrm>
                  <a:off x="1440" y="2448"/>
                  <a:ext cx="192" cy="192"/>
                </a:xfrm>
                <a:prstGeom prst="ellipse">
                  <a:avLst/>
                </a:prstGeom>
                <a:solidFill>
                  <a:schemeClr val="hlink"/>
                </a:solidFill>
                <a:ln w="9525">
                  <a:solidFill>
                    <a:schemeClr val="tx1"/>
                  </a:solidFill>
                  <a:round/>
                  <a:headEnd/>
                  <a:tailEnd/>
                </a:ln>
                <a:effectLst/>
              </p:spPr>
              <p:txBody>
                <a:bodyPr wrap="none" anchor="ctr"/>
                <a:lstStyle/>
                <a:p>
                  <a:endParaRPr lang="en-US"/>
                </a:p>
              </p:txBody>
            </p:sp>
            <p:sp>
              <p:nvSpPr>
                <p:cNvPr id="53" name="Oval 93"/>
                <p:cNvSpPr>
                  <a:spLocks noChangeArrowheads="1"/>
                </p:cNvSpPr>
                <p:nvPr/>
              </p:nvSpPr>
              <p:spPr bwMode="auto">
                <a:xfrm>
                  <a:off x="1536" y="2544"/>
                  <a:ext cx="192" cy="192"/>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54" name="Oval 94"/>
                <p:cNvSpPr>
                  <a:spLocks noChangeArrowheads="1"/>
                </p:cNvSpPr>
                <p:nvPr/>
              </p:nvSpPr>
              <p:spPr bwMode="auto">
                <a:xfrm>
                  <a:off x="1632" y="2640"/>
                  <a:ext cx="192" cy="192"/>
                </a:xfrm>
                <a:prstGeom prst="ellipse">
                  <a:avLst/>
                </a:prstGeom>
                <a:solidFill>
                  <a:schemeClr val="accent1"/>
                </a:solidFill>
                <a:ln w="9525">
                  <a:solidFill>
                    <a:schemeClr val="tx1"/>
                  </a:solidFill>
                  <a:round/>
                  <a:headEnd/>
                  <a:tailEnd/>
                </a:ln>
                <a:effectLst/>
              </p:spPr>
              <p:txBody>
                <a:bodyPr wrap="none" anchor="ctr"/>
                <a:lstStyle/>
                <a:p>
                  <a:pPr algn="ctr"/>
                  <a:endParaRPr lang="en-US"/>
                </a:p>
              </p:txBody>
            </p:sp>
          </p:grpSp>
          <p:grpSp>
            <p:nvGrpSpPr>
              <p:cNvPr id="8" name="Group 95"/>
              <p:cNvGrpSpPr>
                <a:grpSpLocks/>
              </p:cNvGrpSpPr>
              <p:nvPr/>
            </p:nvGrpSpPr>
            <p:grpSpPr bwMode="auto">
              <a:xfrm>
                <a:off x="2400" y="2448"/>
                <a:ext cx="1152" cy="1152"/>
                <a:chOff x="672" y="1680"/>
                <a:chExt cx="1152" cy="1152"/>
              </a:xfrm>
            </p:grpSpPr>
            <p:sp>
              <p:nvSpPr>
                <p:cNvPr id="33" name="Oval 96"/>
                <p:cNvSpPr>
                  <a:spLocks noChangeArrowheads="1"/>
                </p:cNvSpPr>
                <p:nvPr/>
              </p:nvSpPr>
              <p:spPr bwMode="auto">
                <a:xfrm>
                  <a:off x="672" y="1680"/>
                  <a:ext cx="192" cy="192"/>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34" name="Oval 97"/>
                <p:cNvSpPr>
                  <a:spLocks noChangeArrowheads="1"/>
                </p:cNvSpPr>
                <p:nvPr/>
              </p:nvSpPr>
              <p:spPr bwMode="auto">
                <a:xfrm>
                  <a:off x="768" y="1776"/>
                  <a:ext cx="192" cy="192"/>
                </a:xfrm>
                <a:prstGeom prst="ellipse">
                  <a:avLst/>
                </a:prstGeom>
                <a:solidFill>
                  <a:schemeClr val="hlink"/>
                </a:solidFill>
                <a:ln w="9525">
                  <a:solidFill>
                    <a:schemeClr val="tx1"/>
                  </a:solidFill>
                  <a:round/>
                  <a:headEnd/>
                  <a:tailEnd/>
                </a:ln>
                <a:effectLst/>
              </p:spPr>
              <p:txBody>
                <a:bodyPr wrap="none" anchor="ctr"/>
                <a:lstStyle/>
                <a:p>
                  <a:endParaRPr lang="en-US"/>
                </a:p>
              </p:txBody>
            </p:sp>
            <p:sp>
              <p:nvSpPr>
                <p:cNvPr id="35" name="Oval 98"/>
                <p:cNvSpPr>
                  <a:spLocks noChangeArrowheads="1"/>
                </p:cNvSpPr>
                <p:nvPr/>
              </p:nvSpPr>
              <p:spPr bwMode="auto">
                <a:xfrm>
                  <a:off x="864" y="1872"/>
                  <a:ext cx="192" cy="192"/>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36" name="Oval 99"/>
                <p:cNvSpPr>
                  <a:spLocks noChangeArrowheads="1"/>
                </p:cNvSpPr>
                <p:nvPr/>
              </p:nvSpPr>
              <p:spPr bwMode="auto">
                <a:xfrm>
                  <a:off x="960" y="1968"/>
                  <a:ext cx="192" cy="192"/>
                </a:xfrm>
                <a:prstGeom prst="ellipse">
                  <a:avLst/>
                </a:prstGeom>
                <a:solidFill>
                  <a:schemeClr val="accent1"/>
                </a:solidFill>
                <a:ln w="9525">
                  <a:solidFill>
                    <a:schemeClr val="tx1"/>
                  </a:solidFill>
                  <a:round/>
                  <a:headEnd/>
                  <a:tailEnd/>
                </a:ln>
                <a:effectLst/>
              </p:spPr>
              <p:txBody>
                <a:bodyPr wrap="none" anchor="ctr"/>
                <a:lstStyle/>
                <a:p>
                  <a:pPr algn="ctr"/>
                  <a:endParaRPr lang="en-US"/>
                </a:p>
              </p:txBody>
            </p:sp>
            <p:sp>
              <p:nvSpPr>
                <p:cNvPr id="37" name="Oval 100"/>
                <p:cNvSpPr>
                  <a:spLocks noChangeArrowheads="1"/>
                </p:cNvSpPr>
                <p:nvPr/>
              </p:nvSpPr>
              <p:spPr bwMode="auto">
                <a:xfrm>
                  <a:off x="1056" y="2064"/>
                  <a:ext cx="192" cy="192"/>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38" name="Oval 101"/>
                <p:cNvSpPr>
                  <a:spLocks noChangeArrowheads="1"/>
                </p:cNvSpPr>
                <p:nvPr/>
              </p:nvSpPr>
              <p:spPr bwMode="auto">
                <a:xfrm>
                  <a:off x="1152" y="2160"/>
                  <a:ext cx="192" cy="192"/>
                </a:xfrm>
                <a:prstGeom prst="ellipse">
                  <a:avLst/>
                </a:prstGeom>
                <a:solidFill>
                  <a:schemeClr val="hlink"/>
                </a:solidFill>
                <a:ln w="9525">
                  <a:solidFill>
                    <a:schemeClr val="tx1"/>
                  </a:solidFill>
                  <a:round/>
                  <a:headEnd/>
                  <a:tailEnd/>
                </a:ln>
                <a:effectLst/>
              </p:spPr>
              <p:txBody>
                <a:bodyPr wrap="none" anchor="ctr"/>
                <a:lstStyle/>
                <a:p>
                  <a:endParaRPr lang="en-US"/>
                </a:p>
              </p:txBody>
            </p:sp>
            <p:sp>
              <p:nvSpPr>
                <p:cNvPr id="39" name="Oval 102"/>
                <p:cNvSpPr>
                  <a:spLocks noChangeArrowheads="1"/>
                </p:cNvSpPr>
                <p:nvPr/>
              </p:nvSpPr>
              <p:spPr bwMode="auto">
                <a:xfrm>
                  <a:off x="1248" y="2256"/>
                  <a:ext cx="192" cy="192"/>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40" name="Oval 103"/>
                <p:cNvSpPr>
                  <a:spLocks noChangeArrowheads="1"/>
                </p:cNvSpPr>
                <p:nvPr/>
              </p:nvSpPr>
              <p:spPr bwMode="auto">
                <a:xfrm>
                  <a:off x="1344" y="2352"/>
                  <a:ext cx="192" cy="192"/>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41" name="Oval 104"/>
                <p:cNvSpPr>
                  <a:spLocks noChangeArrowheads="1"/>
                </p:cNvSpPr>
                <p:nvPr/>
              </p:nvSpPr>
              <p:spPr bwMode="auto">
                <a:xfrm>
                  <a:off x="1440" y="2448"/>
                  <a:ext cx="192" cy="192"/>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42" name="Oval 105"/>
                <p:cNvSpPr>
                  <a:spLocks noChangeArrowheads="1"/>
                </p:cNvSpPr>
                <p:nvPr/>
              </p:nvSpPr>
              <p:spPr bwMode="auto">
                <a:xfrm>
                  <a:off x="1536" y="2544"/>
                  <a:ext cx="192" cy="192"/>
                </a:xfrm>
                <a:prstGeom prst="ellipse">
                  <a:avLst/>
                </a:prstGeom>
                <a:solidFill>
                  <a:schemeClr val="hlink"/>
                </a:solidFill>
                <a:ln w="9525">
                  <a:solidFill>
                    <a:schemeClr val="tx1"/>
                  </a:solidFill>
                  <a:round/>
                  <a:headEnd/>
                  <a:tailEnd/>
                </a:ln>
                <a:effectLst/>
              </p:spPr>
              <p:txBody>
                <a:bodyPr wrap="none" anchor="ctr"/>
                <a:lstStyle/>
                <a:p>
                  <a:endParaRPr lang="en-US"/>
                </a:p>
              </p:txBody>
            </p:sp>
            <p:sp>
              <p:nvSpPr>
                <p:cNvPr id="43" name="Oval 106"/>
                <p:cNvSpPr>
                  <a:spLocks noChangeArrowheads="1"/>
                </p:cNvSpPr>
                <p:nvPr/>
              </p:nvSpPr>
              <p:spPr bwMode="auto">
                <a:xfrm>
                  <a:off x="1632" y="2640"/>
                  <a:ext cx="192" cy="192"/>
                </a:xfrm>
                <a:prstGeom prst="ellipse">
                  <a:avLst/>
                </a:prstGeom>
                <a:solidFill>
                  <a:schemeClr val="accent1"/>
                </a:solidFill>
                <a:ln w="9525">
                  <a:solidFill>
                    <a:schemeClr val="tx1"/>
                  </a:solidFill>
                  <a:round/>
                  <a:headEnd/>
                  <a:tailEnd/>
                </a:ln>
                <a:effectLst/>
              </p:spPr>
              <p:txBody>
                <a:bodyPr wrap="none" anchor="ctr"/>
                <a:lstStyle/>
                <a:p>
                  <a:pPr algn="ctr"/>
                  <a:endParaRPr lang="en-US"/>
                </a:p>
              </p:txBody>
            </p:sp>
          </p:grpSp>
          <p:grpSp>
            <p:nvGrpSpPr>
              <p:cNvPr id="9" name="Group 107"/>
              <p:cNvGrpSpPr>
                <a:grpSpLocks/>
              </p:cNvGrpSpPr>
              <p:nvPr/>
            </p:nvGrpSpPr>
            <p:grpSpPr bwMode="auto">
              <a:xfrm>
                <a:off x="2832" y="2256"/>
                <a:ext cx="1152" cy="1152"/>
                <a:chOff x="672" y="1680"/>
                <a:chExt cx="1152" cy="1152"/>
              </a:xfrm>
            </p:grpSpPr>
            <p:sp>
              <p:nvSpPr>
                <p:cNvPr id="22" name="Oval 108"/>
                <p:cNvSpPr>
                  <a:spLocks noChangeArrowheads="1"/>
                </p:cNvSpPr>
                <p:nvPr/>
              </p:nvSpPr>
              <p:spPr bwMode="auto">
                <a:xfrm>
                  <a:off x="672" y="1680"/>
                  <a:ext cx="192" cy="192"/>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23" name="Oval 109"/>
                <p:cNvSpPr>
                  <a:spLocks noChangeArrowheads="1"/>
                </p:cNvSpPr>
                <p:nvPr/>
              </p:nvSpPr>
              <p:spPr bwMode="auto">
                <a:xfrm>
                  <a:off x="768" y="1776"/>
                  <a:ext cx="192" cy="192"/>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24" name="Oval 110"/>
                <p:cNvSpPr>
                  <a:spLocks noChangeArrowheads="1"/>
                </p:cNvSpPr>
                <p:nvPr/>
              </p:nvSpPr>
              <p:spPr bwMode="auto">
                <a:xfrm>
                  <a:off x="864" y="1872"/>
                  <a:ext cx="192" cy="192"/>
                </a:xfrm>
                <a:prstGeom prst="ellipse">
                  <a:avLst/>
                </a:prstGeom>
                <a:solidFill>
                  <a:schemeClr val="hlink"/>
                </a:solidFill>
                <a:ln w="9525">
                  <a:solidFill>
                    <a:schemeClr val="tx1"/>
                  </a:solidFill>
                  <a:round/>
                  <a:headEnd/>
                  <a:tailEnd/>
                </a:ln>
                <a:effectLst/>
              </p:spPr>
              <p:txBody>
                <a:bodyPr wrap="none" anchor="ctr"/>
                <a:lstStyle/>
                <a:p>
                  <a:endParaRPr lang="en-US"/>
                </a:p>
              </p:txBody>
            </p:sp>
            <p:sp>
              <p:nvSpPr>
                <p:cNvPr id="25" name="Oval 111"/>
                <p:cNvSpPr>
                  <a:spLocks noChangeArrowheads="1"/>
                </p:cNvSpPr>
                <p:nvPr/>
              </p:nvSpPr>
              <p:spPr bwMode="auto">
                <a:xfrm>
                  <a:off x="960" y="1968"/>
                  <a:ext cx="192" cy="192"/>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26" name="Oval 112"/>
                <p:cNvSpPr>
                  <a:spLocks noChangeArrowheads="1"/>
                </p:cNvSpPr>
                <p:nvPr/>
              </p:nvSpPr>
              <p:spPr bwMode="auto">
                <a:xfrm>
                  <a:off x="1056" y="2064"/>
                  <a:ext cx="192" cy="192"/>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27" name="Oval 113"/>
                <p:cNvSpPr>
                  <a:spLocks noChangeArrowheads="1"/>
                </p:cNvSpPr>
                <p:nvPr/>
              </p:nvSpPr>
              <p:spPr bwMode="auto">
                <a:xfrm>
                  <a:off x="1152" y="2160"/>
                  <a:ext cx="192" cy="192"/>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28" name="Oval 114"/>
                <p:cNvSpPr>
                  <a:spLocks noChangeArrowheads="1"/>
                </p:cNvSpPr>
                <p:nvPr/>
              </p:nvSpPr>
              <p:spPr bwMode="auto">
                <a:xfrm>
                  <a:off x="1248" y="2256"/>
                  <a:ext cx="192" cy="192"/>
                </a:xfrm>
                <a:prstGeom prst="ellipse">
                  <a:avLst/>
                </a:prstGeom>
                <a:solidFill>
                  <a:schemeClr val="hlink"/>
                </a:solidFill>
                <a:ln w="9525">
                  <a:solidFill>
                    <a:schemeClr val="tx1"/>
                  </a:solidFill>
                  <a:round/>
                  <a:headEnd/>
                  <a:tailEnd/>
                </a:ln>
                <a:effectLst/>
              </p:spPr>
              <p:txBody>
                <a:bodyPr wrap="none" anchor="ctr"/>
                <a:lstStyle/>
                <a:p>
                  <a:endParaRPr lang="en-US"/>
                </a:p>
              </p:txBody>
            </p:sp>
            <p:sp>
              <p:nvSpPr>
                <p:cNvPr id="29" name="Oval 115"/>
                <p:cNvSpPr>
                  <a:spLocks noChangeArrowheads="1"/>
                </p:cNvSpPr>
                <p:nvPr/>
              </p:nvSpPr>
              <p:spPr bwMode="auto">
                <a:xfrm>
                  <a:off x="1344" y="2352"/>
                  <a:ext cx="192" cy="192"/>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30" name="Oval 116"/>
                <p:cNvSpPr>
                  <a:spLocks noChangeArrowheads="1"/>
                </p:cNvSpPr>
                <p:nvPr/>
              </p:nvSpPr>
              <p:spPr bwMode="auto">
                <a:xfrm>
                  <a:off x="1440" y="2448"/>
                  <a:ext cx="192" cy="192"/>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31" name="Oval 117"/>
                <p:cNvSpPr>
                  <a:spLocks noChangeArrowheads="1"/>
                </p:cNvSpPr>
                <p:nvPr/>
              </p:nvSpPr>
              <p:spPr bwMode="auto">
                <a:xfrm>
                  <a:off x="1536" y="2544"/>
                  <a:ext cx="192" cy="192"/>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32" name="Oval 118"/>
                <p:cNvSpPr>
                  <a:spLocks noChangeArrowheads="1"/>
                </p:cNvSpPr>
                <p:nvPr/>
              </p:nvSpPr>
              <p:spPr bwMode="auto">
                <a:xfrm>
                  <a:off x="1632" y="2640"/>
                  <a:ext cx="192" cy="192"/>
                </a:xfrm>
                <a:prstGeom prst="ellipse">
                  <a:avLst/>
                </a:prstGeom>
                <a:solidFill>
                  <a:schemeClr val="hlink"/>
                </a:solidFill>
                <a:ln w="9525">
                  <a:solidFill>
                    <a:schemeClr val="tx1"/>
                  </a:solidFill>
                  <a:round/>
                  <a:headEnd/>
                  <a:tailEnd/>
                </a:ln>
                <a:effectLst/>
              </p:spPr>
              <p:txBody>
                <a:bodyPr wrap="none" anchor="ctr"/>
                <a:lstStyle/>
                <a:p>
                  <a:pPr algn="ctr"/>
                  <a:endParaRPr lang="en-US"/>
                </a:p>
              </p:txBody>
            </p:sp>
          </p:grpSp>
          <p:grpSp>
            <p:nvGrpSpPr>
              <p:cNvPr id="10" name="Group 119"/>
              <p:cNvGrpSpPr>
                <a:grpSpLocks/>
              </p:cNvGrpSpPr>
              <p:nvPr/>
            </p:nvGrpSpPr>
            <p:grpSpPr bwMode="auto">
              <a:xfrm>
                <a:off x="3312" y="2064"/>
                <a:ext cx="1152" cy="1152"/>
                <a:chOff x="672" y="1680"/>
                <a:chExt cx="1152" cy="1152"/>
              </a:xfrm>
            </p:grpSpPr>
            <p:sp>
              <p:nvSpPr>
                <p:cNvPr id="11" name="Oval 120"/>
                <p:cNvSpPr>
                  <a:spLocks noChangeArrowheads="1"/>
                </p:cNvSpPr>
                <p:nvPr/>
              </p:nvSpPr>
              <p:spPr bwMode="auto">
                <a:xfrm>
                  <a:off x="672" y="1680"/>
                  <a:ext cx="192" cy="192"/>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12" name="Oval 121"/>
                <p:cNvSpPr>
                  <a:spLocks noChangeArrowheads="1"/>
                </p:cNvSpPr>
                <p:nvPr/>
              </p:nvSpPr>
              <p:spPr bwMode="auto">
                <a:xfrm>
                  <a:off x="768" y="1776"/>
                  <a:ext cx="192" cy="192"/>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13" name="Oval 122"/>
                <p:cNvSpPr>
                  <a:spLocks noChangeArrowheads="1"/>
                </p:cNvSpPr>
                <p:nvPr/>
              </p:nvSpPr>
              <p:spPr bwMode="auto">
                <a:xfrm>
                  <a:off x="864" y="1872"/>
                  <a:ext cx="192" cy="192"/>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14" name="Oval 123"/>
                <p:cNvSpPr>
                  <a:spLocks noChangeArrowheads="1"/>
                </p:cNvSpPr>
                <p:nvPr/>
              </p:nvSpPr>
              <p:spPr bwMode="auto">
                <a:xfrm>
                  <a:off x="960" y="1968"/>
                  <a:ext cx="192" cy="192"/>
                </a:xfrm>
                <a:prstGeom prst="ellipse">
                  <a:avLst/>
                </a:prstGeom>
                <a:solidFill>
                  <a:schemeClr val="hlink"/>
                </a:solidFill>
                <a:ln w="9525">
                  <a:solidFill>
                    <a:schemeClr val="tx1"/>
                  </a:solidFill>
                  <a:round/>
                  <a:headEnd/>
                  <a:tailEnd/>
                </a:ln>
                <a:effectLst/>
              </p:spPr>
              <p:txBody>
                <a:bodyPr wrap="none" anchor="ctr"/>
                <a:lstStyle/>
                <a:p>
                  <a:endParaRPr lang="en-US"/>
                </a:p>
              </p:txBody>
            </p:sp>
            <p:sp>
              <p:nvSpPr>
                <p:cNvPr id="15" name="Oval 124"/>
                <p:cNvSpPr>
                  <a:spLocks noChangeArrowheads="1"/>
                </p:cNvSpPr>
                <p:nvPr/>
              </p:nvSpPr>
              <p:spPr bwMode="auto">
                <a:xfrm>
                  <a:off x="1056" y="2064"/>
                  <a:ext cx="192" cy="192"/>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16" name="Oval 125"/>
                <p:cNvSpPr>
                  <a:spLocks noChangeArrowheads="1"/>
                </p:cNvSpPr>
                <p:nvPr/>
              </p:nvSpPr>
              <p:spPr bwMode="auto">
                <a:xfrm>
                  <a:off x="1152" y="2160"/>
                  <a:ext cx="192" cy="192"/>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17" name="Oval 126"/>
                <p:cNvSpPr>
                  <a:spLocks noChangeArrowheads="1"/>
                </p:cNvSpPr>
                <p:nvPr/>
              </p:nvSpPr>
              <p:spPr bwMode="auto">
                <a:xfrm>
                  <a:off x="1248" y="2256"/>
                  <a:ext cx="192" cy="192"/>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18" name="Oval 127"/>
                <p:cNvSpPr>
                  <a:spLocks noChangeArrowheads="1"/>
                </p:cNvSpPr>
                <p:nvPr/>
              </p:nvSpPr>
              <p:spPr bwMode="auto">
                <a:xfrm>
                  <a:off x="1344" y="2352"/>
                  <a:ext cx="192" cy="192"/>
                </a:xfrm>
                <a:prstGeom prst="ellipse">
                  <a:avLst/>
                </a:prstGeom>
                <a:solidFill>
                  <a:schemeClr val="hlink"/>
                </a:solidFill>
                <a:ln w="9525">
                  <a:solidFill>
                    <a:schemeClr val="tx1"/>
                  </a:solidFill>
                  <a:round/>
                  <a:headEnd/>
                  <a:tailEnd/>
                </a:ln>
                <a:effectLst/>
              </p:spPr>
              <p:txBody>
                <a:bodyPr wrap="none" anchor="ctr"/>
                <a:lstStyle/>
                <a:p>
                  <a:endParaRPr lang="en-US"/>
                </a:p>
              </p:txBody>
            </p:sp>
            <p:sp>
              <p:nvSpPr>
                <p:cNvPr id="19" name="Oval 128"/>
                <p:cNvSpPr>
                  <a:spLocks noChangeArrowheads="1"/>
                </p:cNvSpPr>
                <p:nvPr/>
              </p:nvSpPr>
              <p:spPr bwMode="auto">
                <a:xfrm>
                  <a:off x="1440" y="2448"/>
                  <a:ext cx="192" cy="192"/>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20" name="Oval 129"/>
                <p:cNvSpPr>
                  <a:spLocks noChangeArrowheads="1"/>
                </p:cNvSpPr>
                <p:nvPr/>
              </p:nvSpPr>
              <p:spPr bwMode="auto">
                <a:xfrm>
                  <a:off x="1536" y="2544"/>
                  <a:ext cx="192" cy="192"/>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21" name="Oval 130"/>
                <p:cNvSpPr>
                  <a:spLocks noChangeArrowheads="1"/>
                </p:cNvSpPr>
                <p:nvPr/>
              </p:nvSpPr>
              <p:spPr bwMode="auto">
                <a:xfrm>
                  <a:off x="1632" y="2640"/>
                  <a:ext cx="192" cy="192"/>
                </a:xfrm>
                <a:prstGeom prst="ellipse">
                  <a:avLst/>
                </a:prstGeom>
                <a:solidFill>
                  <a:schemeClr val="accent1"/>
                </a:solidFill>
                <a:ln w="9525">
                  <a:solidFill>
                    <a:schemeClr val="tx1"/>
                  </a:solidFill>
                  <a:round/>
                  <a:headEnd/>
                  <a:tailEnd/>
                </a:ln>
                <a:effectLst/>
              </p:spPr>
              <p:txBody>
                <a:bodyPr wrap="none" anchor="ctr"/>
                <a:lstStyle/>
                <a:p>
                  <a:pPr algn="ctr"/>
                  <a:endParaRPr lang="en-US"/>
                </a:p>
              </p:txBody>
            </p:sp>
          </p:gr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7" name="Rectangle 3"/>
          <p:cNvSpPr>
            <a:spLocks noGrp="1" noChangeArrowheads="1"/>
          </p:cNvSpPr>
          <p:nvPr>
            <p:ph type="subTitle" idx="4294967295"/>
          </p:nvPr>
        </p:nvSpPr>
        <p:spPr>
          <a:xfrm>
            <a:off x="0" y="533400"/>
            <a:ext cx="8153400" cy="609600"/>
          </a:xfrm>
        </p:spPr>
        <p:txBody>
          <a:bodyPr>
            <a:noAutofit/>
          </a:bodyPr>
          <a:lstStyle/>
          <a:p>
            <a:pPr marL="0" indent="0" algn="ctr" rtl="1">
              <a:buFontTx/>
              <a:buNone/>
            </a:pPr>
            <a:r>
              <a:rPr lang="fa-IR" sz="4000" dirty="0">
                <a:effectLst>
                  <a:outerShdw blurRad="38100" dist="38100" dir="2700000" algn="tl">
                    <a:srgbClr val="C0C0C0"/>
                  </a:outerShdw>
                </a:effectLst>
              </a:rPr>
              <a:t>نمونه گيري طبقه </a:t>
            </a:r>
            <a:r>
              <a:rPr lang="fa-IR" sz="4000" dirty="0" smtClean="0">
                <a:effectLst>
                  <a:outerShdw blurRad="38100" dist="38100" dir="2700000" algn="tl">
                    <a:srgbClr val="C0C0C0"/>
                  </a:outerShdw>
                </a:effectLst>
              </a:rPr>
              <a:t>ای</a:t>
            </a:r>
            <a:endParaRPr lang="en-US" sz="4000" dirty="0" smtClean="0">
              <a:effectLst>
                <a:outerShdw blurRad="38100" dist="38100" dir="2700000" algn="tl">
                  <a:srgbClr val="C0C0C0"/>
                </a:outerShdw>
              </a:effectLst>
            </a:endParaRPr>
          </a:p>
          <a:p>
            <a:pPr marL="0" indent="0" algn="ctr" rtl="1">
              <a:buFontTx/>
              <a:buNone/>
            </a:pPr>
            <a:r>
              <a:rPr lang="fa-IR" sz="4000" dirty="0" smtClean="0">
                <a:effectLst>
                  <a:outerShdw blurRad="38100" dist="38100" dir="2700000" algn="tl">
                    <a:srgbClr val="C0C0C0"/>
                  </a:outerShdw>
                </a:effectLst>
              </a:rPr>
              <a:t> (</a:t>
            </a:r>
            <a:r>
              <a:rPr lang="en-GB" sz="4000" dirty="0" smtClean="0">
                <a:effectLst>
                  <a:outerShdw blurRad="38100" dist="38100" dir="2700000" algn="tl">
                    <a:srgbClr val="000000"/>
                  </a:outerShdw>
                </a:effectLst>
                <a:latin typeface="Arial" charset="0"/>
                <a:cs typeface="B Mitra" pitchFamily="2" charset="-78"/>
              </a:rPr>
              <a:t>Stratified sampling</a:t>
            </a:r>
            <a:r>
              <a:rPr lang="fa-IR" sz="4000" dirty="0" smtClean="0">
                <a:effectLst>
                  <a:outerShdw blurRad="38100" dist="38100" dir="2700000" algn="tl">
                    <a:srgbClr val="C0C0C0"/>
                  </a:outerShdw>
                </a:effectLst>
              </a:rPr>
              <a:t>)</a:t>
            </a:r>
            <a:endParaRPr lang="en-US" sz="4000" dirty="0">
              <a:effectLst>
                <a:outerShdw blurRad="38100" dist="38100" dir="2700000" algn="tl">
                  <a:srgbClr val="C0C0C0"/>
                </a:outerShdw>
              </a:effectLst>
            </a:endParaRPr>
          </a:p>
        </p:txBody>
      </p:sp>
      <p:sp>
        <p:nvSpPr>
          <p:cNvPr id="154628" name="Rectangle 4"/>
          <p:cNvSpPr>
            <a:spLocks noChangeArrowheads="1"/>
          </p:cNvSpPr>
          <p:nvPr/>
        </p:nvSpPr>
        <p:spPr bwMode="auto">
          <a:xfrm>
            <a:off x="457200" y="1793875"/>
            <a:ext cx="8229600" cy="3463925"/>
          </a:xfrm>
          <a:prstGeom prst="rect">
            <a:avLst/>
          </a:prstGeom>
          <a:noFill/>
          <a:ln w="9525">
            <a:noFill/>
            <a:miter lim="800000"/>
            <a:headEnd/>
            <a:tailEnd/>
          </a:ln>
          <a:effectLst/>
        </p:spPr>
        <p:txBody>
          <a:bodyPr/>
          <a:lstStyle/>
          <a:p>
            <a:pPr>
              <a:lnSpc>
                <a:spcPct val="125000"/>
              </a:lnSpc>
              <a:spcBef>
                <a:spcPct val="20000"/>
              </a:spcBef>
              <a:buClr>
                <a:schemeClr val="accent3"/>
              </a:buClr>
              <a:buSzPct val="60000"/>
              <a:buFont typeface="Wingdings" pitchFamily="2" charset="2"/>
              <a:buChar char="n"/>
            </a:pPr>
            <a:r>
              <a:rPr lang="fa-IR" sz="3200" b="0" dirty="0">
                <a:effectLst>
                  <a:outerShdw blurRad="38100" dist="38100" dir="2700000" algn="tl">
                    <a:srgbClr val="C0C0C0"/>
                  </a:outerShdw>
                </a:effectLst>
                <a:latin typeface="Gulim" pitchFamily="34" charset="-127"/>
                <a:cs typeface="B Mitra" pitchFamily="2" charset="-78"/>
              </a:rPr>
              <a:t> </a:t>
            </a:r>
            <a:r>
              <a:rPr lang="fa-IR" sz="2400" b="0" dirty="0">
                <a:effectLst>
                  <a:outerShdw blurRad="38100" dist="38100" dir="2700000" algn="tl">
                    <a:srgbClr val="C0C0C0"/>
                  </a:outerShdw>
                </a:effectLst>
                <a:latin typeface="Arial" pitchFamily="34" charset="0"/>
              </a:rPr>
              <a:t>جامعه را به تعدادي طبقه افراز مي كنيم</a:t>
            </a:r>
          </a:p>
          <a:p>
            <a:pPr lvl="1">
              <a:lnSpc>
                <a:spcPct val="125000"/>
              </a:lnSpc>
              <a:spcBef>
                <a:spcPct val="20000"/>
              </a:spcBef>
              <a:buClr>
                <a:schemeClr val="tx1"/>
              </a:buClr>
              <a:buFontTx/>
              <a:buChar char="•"/>
            </a:pPr>
            <a:r>
              <a:rPr lang="fa-IR" sz="2400" b="0" dirty="0">
                <a:effectLst>
                  <a:outerShdw blurRad="38100" dist="38100" dir="2700000" algn="tl">
                    <a:srgbClr val="C0C0C0"/>
                  </a:outerShdw>
                </a:effectLst>
                <a:latin typeface="Arial" pitchFamily="34" charset="0"/>
              </a:rPr>
              <a:t> بين طبقه ها نبايد هم پوشاني وجود داشته باشد</a:t>
            </a:r>
          </a:p>
          <a:p>
            <a:pPr lvl="1">
              <a:lnSpc>
                <a:spcPct val="125000"/>
              </a:lnSpc>
              <a:spcBef>
                <a:spcPct val="20000"/>
              </a:spcBef>
              <a:buClr>
                <a:schemeClr val="tx1"/>
              </a:buClr>
              <a:buFontTx/>
              <a:buChar char="•"/>
            </a:pPr>
            <a:r>
              <a:rPr lang="fa-IR" sz="2400" b="0" dirty="0">
                <a:effectLst>
                  <a:outerShdw blurRad="38100" dist="38100" dir="2700000" algn="tl">
                    <a:srgbClr val="C0C0C0"/>
                  </a:outerShdw>
                </a:effectLst>
                <a:latin typeface="Arial" pitchFamily="34" charset="0"/>
              </a:rPr>
              <a:t> هيچ فردي از جامعه نبايستي بيرون از طبقه بندي قرار بگيرد </a:t>
            </a:r>
          </a:p>
          <a:p>
            <a:pPr>
              <a:lnSpc>
                <a:spcPct val="125000"/>
              </a:lnSpc>
              <a:spcBef>
                <a:spcPct val="20000"/>
              </a:spcBef>
              <a:buClr>
                <a:schemeClr val="accent3"/>
              </a:buClr>
              <a:buSzPct val="60000"/>
              <a:buFont typeface="Wingdings" pitchFamily="2" charset="2"/>
              <a:buChar char="n"/>
            </a:pPr>
            <a:r>
              <a:rPr lang="fa-IR" sz="2400" b="0" dirty="0">
                <a:effectLst>
                  <a:outerShdw blurRad="38100" dist="38100" dir="2700000" algn="tl">
                    <a:srgbClr val="C0C0C0"/>
                  </a:outerShdw>
                </a:effectLst>
                <a:latin typeface="Arial" pitchFamily="34" charset="0"/>
              </a:rPr>
              <a:t> از هر طبقه تعدادي نمونه انتخاب مي كنيم</a:t>
            </a:r>
          </a:p>
          <a:p>
            <a:pPr>
              <a:lnSpc>
                <a:spcPct val="125000"/>
              </a:lnSpc>
              <a:spcBef>
                <a:spcPct val="20000"/>
              </a:spcBef>
              <a:buClr>
                <a:schemeClr val="accent3"/>
              </a:buClr>
              <a:buSzPct val="60000"/>
              <a:buFont typeface="Wingdings" pitchFamily="2" charset="2"/>
              <a:buChar char="n"/>
            </a:pPr>
            <a:r>
              <a:rPr lang="fa-IR" sz="2400" b="0" dirty="0">
                <a:effectLst>
                  <a:outerShdw blurRad="38100" dist="38100" dir="2700000" algn="tl">
                    <a:srgbClr val="C0C0C0"/>
                  </a:outerShdw>
                </a:effectLst>
                <a:latin typeface="Arial" pitchFamily="34" charset="0"/>
              </a:rPr>
              <a:t> يافته هاي حاصل از طبقات را روي هم مي ريزيم</a:t>
            </a:r>
          </a:p>
          <a:p>
            <a:pPr algn="ctr">
              <a:lnSpc>
                <a:spcPct val="125000"/>
              </a:lnSpc>
              <a:spcBef>
                <a:spcPct val="20000"/>
              </a:spcBef>
              <a:buClr>
                <a:schemeClr val="hlink"/>
              </a:buClr>
              <a:buSzPct val="60000"/>
              <a:buFont typeface="Wingdings" pitchFamily="2" charset="2"/>
              <a:buNone/>
            </a:pPr>
            <a:endParaRPr lang="en-US" sz="2400" dirty="0">
              <a:effectLst>
                <a:outerShdw blurRad="38100" dist="38100" dir="2700000" algn="tl">
                  <a:srgbClr val="C0C0C0"/>
                </a:outerShdw>
              </a:effectLst>
              <a:latin typeface="Arial" pitchFamily="34" charset="0"/>
            </a:endParaRPr>
          </a:p>
        </p:txBody>
      </p:sp>
      <p:sp>
        <p:nvSpPr>
          <p:cNvPr id="154629" name="Text Box 5"/>
          <p:cNvSpPr txBox="1">
            <a:spLocks noChangeArrowheads="1"/>
          </p:cNvSpPr>
          <p:nvPr/>
        </p:nvSpPr>
        <p:spPr bwMode="auto">
          <a:xfrm>
            <a:off x="381000" y="5151438"/>
            <a:ext cx="8534400" cy="978729"/>
          </a:xfrm>
          <a:prstGeom prst="rect">
            <a:avLst/>
          </a:prstGeom>
          <a:solidFill>
            <a:schemeClr val="accent3">
              <a:lumMod val="40000"/>
              <a:lumOff val="60000"/>
            </a:schemeClr>
          </a:solidFill>
          <a:ln w="12700" cap="sq">
            <a:noFill/>
            <a:miter lim="800000"/>
            <a:headEnd type="none" w="sm" len="sm"/>
            <a:tailEnd type="none" w="sm" len="sm"/>
          </a:ln>
          <a:effectLst/>
        </p:spPr>
        <p:txBody>
          <a:bodyPr>
            <a:spAutoFit/>
          </a:bodyPr>
          <a:lstStyle/>
          <a:p>
            <a:pPr algn="ctr">
              <a:lnSpc>
                <a:spcPct val="120000"/>
              </a:lnSpc>
            </a:pPr>
            <a:r>
              <a:rPr lang="fa-IR" sz="2400" dirty="0">
                <a:effectLst>
                  <a:outerShdw blurRad="38100" dist="38100" dir="2700000" algn="tl">
                    <a:srgbClr val="FFFFFF"/>
                  </a:outerShdw>
                </a:effectLst>
                <a:latin typeface="Verdana" pitchFamily="34" charset="0"/>
              </a:rPr>
              <a:t>هر چقدر داخل طبقات افراد بيشتر به هم </a:t>
            </a:r>
            <a:r>
              <a:rPr lang="fa-IR" sz="2400" dirty="0" smtClean="0">
                <a:effectLst>
                  <a:outerShdw blurRad="38100" dist="38100" dir="2700000" algn="tl">
                    <a:srgbClr val="FFFFFF"/>
                  </a:outerShdw>
                </a:effectLst>
                <a:latin typeface="Verdana" pitchFamily="34" charset="0"/>
              </a:rPr>
              <a:t>شبيه</a:t>
            </a:r>
            <a:r>
              <a:rPr lang="en-US" sz="2400" dirty="0" smtClean="0">
                <a:effectLst>
                  <a:outerShdw blurRad="38100" dist="38100" dir="2700000" algn="tl">
                    <a:srgbClr val="FFFFFF"/>
                  </a:outerShdw>
                </a:effectLst>
                <a:latin typeface="Verdana" pitchFamily="34" charset="0"/>
              </a:rPr>
              <a:t> </a:t>
            </a:r>
            <a:r>
              <a:rPr lang="fa-IR" sz="2400" dirty="0" smtClean="0">
                <a:effectLst>
                  <a:outerShdw blurRad="38100" dist="38100" dir="2700000" algn="tl">
                    <a:srgbClr val="FFFFFF"/>
                  </a:outerShdw>
                </a:effectLst>
                <a:latin typeface="Verdana" pitchFamily="34" charset="0"/>
              </a:rPr>
              <a:t>باشند (</a:t>
            </a:r>
            <a:r>
              <a:rPr lang="en-US" sz="2400" dirty="0" smtClean="0">
                <a:effectLst>
                  <a:outerShdw blurRad="38100" dist="38100" dir="2700000" algn="tl">
                    <a:srgbClr val="FFFFFF"/>
                  </a:outerShdw>
                </a:effectLst>
                <a:latin typeface="Verdana" pitchFamily="34" charset="0"/>
              </a:rPr>
              <a:t>homogeneity</a:t>
            </a:r>
            <a:r>
              <a:rPr lang="fa-IR" sz="2400" dirty="0" smtClean="0">
                <a:effectLst>
                  <a:outerShdw blurRad="38100" dist="38100" dir="2700000" algn="tl">
                    <a:srgbClr val="FFFFFF"/>
                  </a:outerShdw>
                </a:effectLst>
                <a:latin typeface="Verdana" pitchFamily="34" charset="0"/>
              </a:rPr>
              <a:t>)</a:t>
            </a:r>
            <a:endParaRPr lang="fa-IR" sz="2400" dirty="0">
              <a:effectLst>
                <a:outerShdw blurRad="38100" dist="38100" dir="2700000" algn="tl">
                  <a:srgbClr val="FFFFFF"/>
                </a:outerShdw>
              </a:effectLst>
              <a:latin typeface="Verdana" pitchFamily="34" charset="0"/>
            </a:endParaRPr>
          </a:p>
          <a:p>
            <a:pPr algn="ctr" rtl="0">
              <a:lnSpc>
                <a:spcPct val="120000"/>
              </a:lnSpc>
            </a:pPr>
            <a:r>
              <a:rPr lang="fa-IR" sz="2400" dirty="0" smtClean="0">
                <a:effectLst>
                  <a:outerShdw blurRad="38100" dist="38100" dir="2700000" algn="tl">
                    <a:srgbClr val="FFFFFF"/>
                  </a:outerShdw>
                </a:effectLst>
                <a:latin typeface="Verdana" pitchFamily="34" charset="0"/>
              </a:rPr>
              <a:t>ولي بين </a:t>
            </a:r>
            <a:r>
              <a:rPr lang="fa-IR" sz="2400" dirty="0">
                <a:effectLst>
                  <a:outerShdw blurRad="38100" dist="38100" dir="2700000" algn="tl">
                    <a:srgbClr val="FFFFFF"/>
                  </a:outerShdw>
                </a:effectLst>
                <a:latin typeface="Verdana" pitchFamily="34" charset="0"/>
              </a:rPr>
              <a:t>طبقه ها تفاوت </a:t>
            </a:r>
            <a:r>
              <a:rPr lang="fa-IR" sz="2400" dirty="0" smtClean="0">
                <a:effectLst>
                  <a:outerShdw blurRad="38100" dist="38100" dir="2700000" algn="tl">
                    <a:srgbClr val="FFFFFF"/>
                  </a:outerShdw>
                </a:effectLst>
                <a:latin typeface="Verdana" pitchFamily="34" charset="0"/>
              </a:rPr>
              <a:t>زياد </a:t>
            </a:r>
            <a:r>
              <a:rPr lang="fa-IR" sz="2400" dirty="0">
                <a:effectLst>
                  <a:outerShdw blurRad="38100" dist="38100" dir="2700000" algn="tl">
                    <a:srgbClr val="FFFFFF"/>
                  </a:outerShdw>
                </a:effectLst>
                <a:latin typeface="Verdana" pitchFamily="34" charset="0"/>
              </a:rPr>
              <a:t>وجود داشته باشد، نمونه گيري طبقه اي بهتر است</a:t>
            </a:r>
            <a:endParaRPr lang="en-US" sz="2400" dirty="0">
              <a:effectLst>
                <a:outerShdw blurRad="38100" dist="38100" dir="2700000" algn="tl">
                  <a:srgbClr val="FFFFFF"/>
                </a:outerShdw>
              </a:effectLst>
              <a:latin typeface="Verdana" pitchFamily="34" charset="0"/>
            </a:endParaRPr>
          </a:p>
        </p:txBody>
      </p:sp>
      <p:grpSp>
        <p:nvGrpSpPr>
          <p:cNvPr id="5" name="Group 102"/>
          <p:cNvGrpSpPr>
            <a:grpSpLocks/>
          </p:cNvGrpSpPr>
          <p:nvPr/>
        </p:nvGrpSpPr>
        <p:grpSpPr bwMode="auto">
          <a:xfrm>
            <a:off x="1500166" y="2000240"/>
            <a:ext cx="5638800" cy="2590800"/>
            <a:chOff x="576" y="1248"/>
            <a:chExt cx="3552" cy="1632"/>
          </a:xfrm>
        </p:grpSpPr>
        <p:sp>
          <p:nvSpPr>
            <p:cNvPr id="6" name="Oval 4"/>
            <p:cNvSpPr>
              <a:spLocks noChangeArrowheads="1"/>
            </p:cNvSpPr>
            <p:nvPr/>
          </p:nvSpPr>
          <p:spPr bwMode="auto">
            <a:xfrm>
              <a:off x="912" y="1248"/>
              <a:ext cx="240" cy="24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7" name="Oval 67"/>
            <p:cNvSpPr>
              <a:spLocks noChangeArrowheads="1"/>
            </p:cNvSpPr>
            <p:nvPr/>
          </p:nvSpPr>
          <p:spPr bwMode="auto">
            <a:xfrm>
              <a:off x="864" y="1584"/>
              <a:ext cx="240" cy="240"/>
            </a:xfrm>
            <a:prstGeom prst="ellipse">
              <a:avLst/>
            </a:prstGeom>
            <a:solidFill>
              <a:schemeClr val="hlink"/>
            </a:solidFill>
            <a:ln w="9525">
              <a:solidFill>
                <a:schemeClr val="tx1"/>
              </a:solidFill>
              <a:round/>
              <a:headEnd/>
              <a:tailEnd/>
            </a:ln>
            <a:effectLst/>
          </p:spPr>
          <p:txBody>
            <a:bodyPr wrap="none" anchor="ctr"/>
            <a:lstStyle/>
            <a:p>
              <a:endParaRPr lang="en-US"/>
            </a:p>
          </p:txBody>
        </p:sp>
        <p:sp>
          <p:nvSpPr>
            <p:cNvPr id="8" name="Oval 68"/>
            <p:cNvSpPr>
              <a:spLocks noChangeArrowheads="1"/>
            </p:cNvSpPr>
            <p:nvPr/>
          </p:nvSpPr>
          <p:spPr bwMode="auto">
            <a:xfrm>
              <a:off x="1488" y="1392"/>
              <a:ext cx="240" cy="24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9" name="Oval 69"/>
            <p:cNvSpPr>
              <a:spLocks noChangeArrowheads="1"/>
            </p:cNvSpPr>
            <p:nvPr/>
          </p:nvSpPr>
          <p:spPr bwMode="auto">
            <a:xfrm>
              <a:off x="1200" y="2640"/>
              <a:ext cx="240" cy="240"/>
            </a:xfrm>
            <a:prstGeom prst="ellipse">
              <a:avLst/>
            </a:prstGeom>
            <a:solidFill>
              <a:schemeClr val="hlink"/>
            </a:solidFill>
            <a:ln w="9525">
              <a:solidFill>
                <a:schemeClr val="tx1"/>
              </a:solidFill>
              <a:round/>
              <a:headEnd/>
              <a:tailEnd/>
            </a:ln>
            <a:effectLst/>
          </p:spPr>
          <p:txBody>
            <a:bodyPr wrap="none" anchor="ctr"/>
            <a:lstStyle/>
            <a:p>
              <a:endParaRPr lang="en-US"/>
            </a:p>
          </p:txBody>
        </p:sp>
        <p:sp>
          <p:nvSpPr>
            <p:cNvPr id="10" name="Oval 70"/>
            <p:cNvSpPr>
              <a:spLocks noChangeArrowheads="1"/>
            </p:cNvSpPr>
            <p:nvPr/>
          </p:nvSpPr>
          <p:spPr bwMode="auto">
            <a:xfrm>
              <a:off x="1920" y="2016"/>
              <a:ext cx="240" cy="24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11" name="Oval 71"/>
            <p:cNvSpPr>
              <a:spLocks noChangeArrowheads="1"/>
            </p:cNvSpPr>
            <p:nvPr/>
          </p:nvSpPr>
          <p:spPr bwMode="auto">
            <a:xfrm>
              <a:off x="624" y="1872"/>
              <a:ext cx="240" cy="24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12" name="Oval 72"/>
            <p:cNvSpPr>
              <a:spLocks noChangeArrowheads="1"/>
            </p:cNvSpPr>
            <p:nvPr/>
          </p:nvSpPr>
          <p:spPr bwMode="auto">
            <a:xfrm>
              <a:off x="672" y="2256"/>
              <a:ext cx="240" cy="24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13" name="Oval 73"/>
            <p:cNvSpPr>
              <a:spLocks noChangeArrowheads="1"/>
            </p:cNvSpPr>
            <p:nvPr/>
          </p:nvSpPr>
          <p:spPr bwMode="auto">
            <a:xfrm>
              <a:off x="576" y="1440"/>
              <a:ext cx="240" cy="24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14" name="Oval 74"/>
            <p:cNvSpPr>
              <a:spLocks noChangeArrowheads="1"/>
            </p:cNvSpPr>
            <p:nvPr/>
          </p:nvSpPr>
          <p:spPr bwMode="auto">
            <a:xfrm>
              <a:off x="912" y="2016"/>
              <a:ext cx="240" cy="240"/>
            </a:xfrm>
            <a:prstGeom prst="ellipse">
              <a:avLst/>
            </a:prstGeom>
            <a:solidFill>
              <a:schemeClr val="hlink"/>
            </a:solidFill>
            <a:ln w="9525">
              <a:solidFill>
                <a:schemeClr val="tx1"/>
              </a:solidFill>
              <a:round/>
              <a:headEnd/>
              <a:tailEnd/>
            </a:ln>
            <a:effectLst/>
          </p:spPr>
          <p:txBody>
            <a:bodyPr wrap="none" anchor="ctr"/>
            <a:lstStyle/>
            <a:p>
              <a:endParaRPr lang="en-US"/>
            </a:p>
          </p:txBody>
        </p:sp>
        <p:sp>
          <p:nvSpPr>
            <p:cNvPr id="15" name="Oval 75"/>
            <p:cNvSpPr>
              <a:spLocks noChangeArrowheads="1"/>
            </p:cNvSpPr>
            <p:nvPr/>
          </p:nvSpPr>
          <p:spPr bwMode="auto">
            <a:xfrm>
              <a:off x="1056" y="2304"/>
              <a:ext cx="240" cy="24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16" name="Oval 76"/>
            <p:cNvSpPr>
              <a:spLocks noChangeArrowheads="1"/>
            </p:cNvSpPr>
            <p:nvPr/>
          </p:nvSpPr>
          <p:spPr bwMode="auto">
            <a:xfrm>
              <a:off x="1776" y="1392"/>
              <a:ext cx="240" cy="24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17" name="Oval 77"/>
            <p:cNvSpPr>
              <a:spLocks noChangeArrowheads="1"/>
            </p:cNvSpPr>
            <p:nvPr/>
          </p:nvSpPr>
          <p:spPr bwMode="auto">
            <a:xfrm>
              <a:off x="864" y="2544"/>
              <a:ext cx="240" cy="24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18" name="Oval 78"/>
            <p:cNvSpPr>
              <a:spLocks noChangeArrowheads="1"/>
            </p:cNvSpPr>
            <p:nvPr/>
          </p:nvSpPr>
          <p:spPr bwMode="auto">
            <a:xfrm>
              <a:off x="3408" y="1968"/>
              <a:ext cx="240" cy="24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19" name="Oval 79"/>
            <p:cNvSpPr>
              <a:spLocks noChangeArrowheads="1"/>
            </p:cNvSpPr>
            <p:nvPr/>
          </p:nvSpPr>
          <p:spPr bwMode="auto">
            <a:xfrm>
              <a:off x="1632" y="1680"/>
              <a:ext cx="240" cy="240"/>
            </a:xfrm>
            <a:prstGeom prst="ellipse">
              <a:avLst/>
            </a:prstGeom>
            <a:solidFill>
              <a:schemeClr val="hlink"/>
            </a:solidFill>
            <a:ln w="9525">
              <a:solidFill>
                <a:schemeClr val="tx1"/>
              </a:solidFill>
              <a:round/>
              <a:headEnd/>
              <a:tailEnd/>
            </a:ln>
            <a:effectLst/>
          </p:spPr>
          <p:txBody>
            <a:bodyPr wrap="none" anchor="ctr"/>
            <a:lstStyle/>
            <a:p>
              <a:endParaRPr lang="en-US"/>
            </a:p>
          </p:txBody>
        </p:sp>
        <p:sp>
          <p:nvSpPr>
            <p:cNvPr id="20" name="Oval 80"/>
            <p:cNvSpPr>
              <a:spLocks noChangeArrowheads="1"/>
            </p:cNvSpPr>
            <p:nvPr/>
          </p:nvSpPr>
          <p:spPr bwMode="auto">
            <a:xfrm>
              <a:off x="2832" y="1584"/>
              <a:ext cx="240" cy="24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21" name="Oval 81"/>
            <p:cNvSpPr>
              <a:spLocks noChangeArrowheads="1"/>
            </p:cNvSpPr>
            <p:nvPr/>
          </p:nvSpPr>
          <p:spPr bwMode="auto">
            <a:xfrm>
              <a:off x="1728" y="2256"/>
              <a:ext cx="240" cy="24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22" name="Oval 82"/>
            <p:cNvSpPr>
              <a:spLocks noChangeArrowheads="1"/>
            </p:cNvSpPr>
            <p:nvPr/>
          </p:nvSpPr>
          <p:spPr bwMode="auto">
            <a:xfrm>
              <a:off x="2400" y="1392"/>
              <a:ext cx="240" cy="24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23" name="Oval 83"/>
            <p:cNvSpPr>
              <a:spLocks noChangeArrowheads="1"/>
            </p:cNvSpPr>
            <p:nvPr/>
          </p:nvSpPr>
          <p:spPr bwMode="auto">
            <a:xfrm>
              <a:off x="1968" y="1680"/>
              <a:ext cx="240" cy="24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24" name="Oval 84"/>
            <p:cNvSpPr>
              <a:spLocks noChangeArrowheads="1"/>
            </p:cNvSpPr>
            <p:nvPr/>
          </p:nvSpPr>
          <p:spPr bwMode="auto">
            <a:xfrm>
              <a:off x="2592" y="1632"/>
              <a:ext cx="240" cy="24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25" name="Oval 85"/>
            <p:cNvSpPr>
              <a:spLocks noChangeArrowheads="1"/>
            </p:cNvSpPr>
            <p:nvPr/>
          </p:nvSpPr>
          <p:spPr bwMode="auto">
            <a:xfrm>
              <a:off x="2592" y="1920"/>
              <a:ext cx="240" cy="240"/>
            </a:xfrm>
            <a:prstGeom prst="ellipse">
              <a:avLst/>
            </a:prstGeom>
            <a:solidFill>
              <a:schemeClr val="hlink"/>
            </a:solidFill>
            <a:ln w="9525">
              <a:solidFill>
                <a:schemeClr val="tx1"/>
              </a:solidFill>
              <a:round/>
              <a:headEnd/>
              <a:tailEnd/>
            </a:ln>
            <a:effectLst/>
          </p:spPr>
          <p:txBody>
            <a:bodyPr wrap="none" anchor="ctr"/>
            <a:lstStyle/>
            <a:p>
              <a:endParaRPr lang="en-US"/>
            </a:p>
          </p:txBody>
        </p:sp>
        <p:sp>
          <p:nvSpPr>
            <p:cNvPr id="26" name="Oval 86"/>
            <p:cNvSpPr>
              <a:spLocks noChangeArrowheads="1"/>
            </p:cNvSpPr>
            <p:nvPr/>
          </p:nvSpPr>
          <p:spPr bwMode="auto">
            <a:xfrm>
              <a:off x="3312" y="1344"/>
              <a:ext cx="240" cy="24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27" name="Oval 87"/>
            <p:cNvSpPr>
              <a:spLocks noChangeArrowheads="1"/>
            </p:cNvSpPr>
            <p:nvPr/>
          </p:nvSpPr>
          <p:spPr bwMode="auto">
            <a:xfrm>
              <a:off x="3696" y="1680"/>
              <a:ext cx="240" cy="24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28" name="Oval 88"/>
            <p:cNvSpPr>
              <a:spLocks noChangeArrowheads="1"/>
            </p:cNvSpPr>
            <p:nvPr/>
          </p:nvSpPr>
          <p:spPr bwMode="auto">
            <a:xfrm>
              <a:off x="3600" y="1392"/>
              <a:ext cx="240" cy="240"/>
            </a:xfrm>
            <a:prstGeom prst="ellipse">
              <a:avLst/>
            </a:prstGeom>
            <a:solidFill>
              <a:schemeClr val="hlink"/>
            </a:solidFill>
            <a:ln w="9525">
              <a:solidFill>
                <a:schemeClr val="tx1"/>
              </a:solidFill>
              <a:round/>
              <a:headEnd/>
              <a:tailEnd/>
            </a:ln>
            <a:effectLst/>
          </p:spPr>
          <p:txBody>
            <a:bodyPr wrap="none" anchor="ctr"/>
            <a:lstStyle/>
            <a:p>
              <a:endParaRPr lang="en-US"/>
            </a:p>
          </p:txBody>
        </p:sp>
        <p:sp>
          <p:nvSpPr>
            <p:cNvPr id="29" name="Oval 89"/>
            <p:cNvSpPr>
              <a:spLocks noChangeArrowheads="1"/>
            </p:cNvSpPr>
            <p:nvPr/>
          </p:nvSpPr>
          <p:spPr bwMode="auto">
            <a:xfrm>
              <a:off x="2880" y="1920"/>
              <a:ext cx="240" cy="24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30" name="Oval 90"/>
            <p:cNvSpPr>
              <a:spLocks noChangeArrowheads="1"/>
            </p:cNvSpPr>
            <p:nvPr/>
          </p:nvSpPr>
          <p:spPr bwMode="auto">
            <a:xfrm>
              <a:off x="2016" y="2400"/>
              <a:ext cx="240" cy="24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31" name="Oval 91"/>
            <p:cNvSpPr>
              <a:spLocks noChangeArrowheads="1"/>
            </p:cNvSpPr>
            <p:nvPr/>
          </p:nvSpPr>
          <p:spPr bwMode="auto">
            <a:xfrm>
              <a:off x="2736" y="1296"/>
              <a:ext cx="240" cy="240"/>
            </a:xfrm>
            <a:prstGeom prst="ellipse">
              <a:avLst/>
            </a:prstGeom>
            <a:solidFill>
              <a:schemeClr val="hlink"/>
            </a:solidFill>
            <a:ln w="9525">
              <a:solidFill>
                <a:schemeClr val="tx1"/>
              </a:solidFill>
              <a:round/>
              <a:headEnd/>
              <a:tailEnd/>
            </a:ln>
            <a:effectLst/>
          </p:spPr>
          <p:txBody>
            <a:bodyPr wrap="none" anchor="ctr"/>
            <a:lstStyle/>
            <a:p>
              <a:endParaRPr lang="en-US"/>
            </a:p>
          </p:txBody>
        </p:sp>
        <p:sp>
          <p:nvSpPr>
            <p:cNvPr id="32" name="Oval 92"/>
            <p:cNvSpPr>
              <a:spLocks noChangeArrowheads="1"/>
            </p:cNvSpPr>
            <p:nvPr/>
          </p:nvSpPr>
          <p:spPr bwMode="auto">
            <a:xfrm>
              <a:off x="3360" y="1632"/>
              <a:ext cx="240" cy="240"/>
            </a:xfrm>
            <a:prstGeom prst="ellipse">
              <a:avLst/>
            </a:prstGeom>
            <a:solidFill>
              <a:schemeClr val="hlink"/>
            </a:solidFill>
            <a:ln w="9525">
              <a:solidFill>
                <a:schemeClr val="tx1"/>
              </a:solidFill>
              <a:round/>
              <a:headEnd/>
              <a:tailEnd/>
            </a:ln>
            <a:effectLst/>
          </p:spPr>
          <p:txBody>
            <a:bodyPr wrap="none" anchor="ctr"/>
            <a:lstStyle/>
            <a:p>
              <a:endParaRPr lang="en-US"/>
            </a:p>
          </p:txBody>
        </p:sp>
        <p:sp>
          <p:nvSpPr>
            <p:cNvPr id="33" name="Oval 93"/>
            <p:cNvSpPr>
              <a:spLocks noChangeArrowheads="1"/>
            </p:cNvSpPr>
            <p:nvPr/>
          </p:nvSpPr>
          <p:spPr bwMode="auto">
            <a:xfrm>
              <a:off x="3744" y="2064"/>
              <a:ext cx="240" cy="240"/>
            </a:xfrm>
            <a:prstGeom prst="ellipse">
              <a:avLst/>
            </a:prstGeom>
            <a:solidFill>
              <a:schemeClr val="hlink"/>
            </a:solidFill>
            <a:ln w="9525">
              <a:solidFill>
                <a:schemeClr val="tx1"/>
              </a:solidFill>
              <a:round/>
              <a:headEnd/>
              <a:tailEnd/>
            </a:ln>
            <a:effectLst/>
          </p:spPr>
          <p:txBody>
            <a:bodyPr wrap="none" anchor="ctr"/>
            <a:lstStyle/>
            <a:p>
              <a:endParaRPr lang="en-US"/>
            </a:p>
          </p:txBody>
        </p:sp>
        <p:sp>
          <p:nvSpPr>
            <p:cNvPr id="34" name="Oval 94"/>
            <p:cNvSpPr>
              <a:spLocks noChangeArrowheads="1"/>
            </p:cNvSpPr>
            <p:nvPr/>
          </p:nvSpPr>
          <p:spPr bwMode="auto">
            <a:xfrm>
              <a:off x="3456" y="2304"/>
              <a:ext cx="240" cy="24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35" name="Oval 95"/>
            <p:cNvSpPr>
              <a:spLocks noChangeArrowheads="1"/>
            </p:cNvSpPr>
            <p:nvPr/>
          </p:nvSpPr>
          <p:spPr bwMode="auto">
            <a:xfrm>
              <a:off x="1584" y="1968"/>
              <a:ext cx="240" cy="24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36" name="Oval 96"/>
            <p:cNvSpPr>
              <a:spLocks noChangeArrowheads="1"/>
            </p:cNvSpPr>
            <p:nvPr/>
          </p:nvSpPr>
          <p:spPr bwMode="auto">
            <a:xfrm>
              <a:off x="2544" y="2208"/>
              <a:ext cx="240" cy="24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37" name="Oval 97"/>
            <p:cNvSpPr>
              <a:spLocks noChangeArrowheads="1"/>
            </p:cNvSpPr>
            <p:nvPr/>
          </p:nvSpPr>
          <p:spPr bwMode="auto">
            <a:xfrm>
              <a:off x="2880" y="2256"/>
              <a:ext cx="240" cy="240"/>
            </a:xfrm>
            <a:prstGeom prst="ellipse">
              <a:avLst/>
            </a:prstGeom>
            <a:solidFill>
              <a:schemeClr val="hlink"/>
            </a:solidFill>
            <a:ln w="9525">
              <a:solidFill>
                <a:schemeClr val="tx1"/>
              </a:solidFill>
              <a:round/>
              <a:headEnd/>
              <a:tailEnd/>
            </a:ln>
            <a:effectLst/>
          </p:spPr>
          <p:txBody>
            <a:bodyPr wrap="none" anchor="ctr"/>
            <a:lstStyle/>
            <a:p>
              <a:endParaRPr lang="en-US"/>
            </a:p>
          </p:txBody>
        </p:sp>
        <p:sp>
          <p:nvSpPr>
            <p:cNvPr id="38" name="Oval 98"/>
            <p:cNvSpPr>
              <a:spLocks noChangeArrowheads="1"/>
            </p:cNvSpPr>
            <p:nvPr/>
          </p:nvSpPr>
          <p:spPr bwMode="auto">
            <a:xfrm>
              <a:off x="2640" y="2448"/>
              <a:ext cx="240" cy="24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39" name="Oval 99"/>
            <p:cNvSpPr>
              <a:spLocks noChangeArrowheads="1"/>
            </p:cNvSpPr>
            <p:nvPr/>
          </p:nvSpPr>
          <p:spPr bwMode="auto">
            <a:xfrm>
              <a:off x="3888" y="2400"/>
              <a:ext cx="240" cy="240"/>
            </a:xfrm>
            <a:prstGeom prst="ellipse">
              <a:avLst/>
            </a:prstGeom>
            <a:solidFill>
              <a:schemeClr val="hlink"/>
            </a:solidFill>
            <a:ln w="9525">
              <a:solidFill>
                <a:schemeClr val="tx1"/>
              </a:solidFill>
              <a:round/>
              <a:headEnd/>
              <a:tailEnd/>
            </a:ln>
            <a:effectLst/>
          </p:spPr>
          <p:txBody>
            <a:bodyPr wrap="none" anchor="ctr"/>
            <a:lstStyle/>
            <a:p>
              <a:endParaRPr lang="en-US"/>
            </a:p>
          </p:txBody>
        </p:sp>
        <p:sp>
          <p:nvSpPr>
            <p:cNvPr id="40" name="Oval 100"/>
            <p:cNvSpPr>
              <a:spLocks noChangeArrowheads="1"/>
            </p:cNvSpPr>
            <p:nvPr/>
          </p:nvSpPr>
          <p:spPr bwMode="auto">
            <a:xfrm>
              <a:off x="3600" y="2544"/>
              <a:ext cx="240" cy="240"/>
            </a:xfrm>
            <a:prstGeom prst="ellipse">
              <a:avLst/>
            </a:prstGeom>
            <a:solidFill>
              <a:schemeClr val="hlink"/>
            </a:solidFill>
            <a:ln w="9525">
              <a:solidFill>
                <a:schemeClr val="tx1"/>
              </a:solidFill>
              <a:round/>
              <a:headEnd/>
              <a:tailEnd/>
            </a:ln>
            <a:effectLst/>
          </p:spPr>
          <p:txBody>
            <a:bodyPr wrap="none" anchor="ctr"/>
            <a:lstStyle/>
            <a:p>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1" name="Rectangle 3"/>
          <p:cNvSpPr>
            <a:spLocks noGrp="1" noChangeArrowheads="1"/>
          </p:cNvSpPr>
          <p:nvPr>
            <p:ph type="subTitle" idx="4294967295"/>
          </p:nvPr>
        </p:nvSpPr>
        <p:spPr>
          <a:xfrm>
            <a:off x="0" y="533400"/>
            <a:ext cx="8153400" cy="609600"/>
          </a:xfrm>
        </p:spPr>
        <p:txBody>
          <a:bodyPr>
            <a:normAutofit fontScale="92500" lnSpcReduction="20000"/>
          </a:bodyPr>
          <a:lstStyle/>
          <a:p>
            <a:pPr marL="0" indent="0" algn="ctr">
              <a:buFontTx/>
              <a:buNone/>
            </a:pPr>
            <a:r>
              <a:rPr lang="fa-IR" sz="4400" dirty="0">
                <a:effectLst>
                  <a:outerShdw blurRad="38100" dist="38100" dir="2700000" algn="tl">
                    <a:srgbClr val="C0C0C0"/>
                  </a:outerShdw>
                </a:effectLst>
              </a:rPr>
              <a:t>نمونه گيري طبقه بندي شده</a:t>
            </a:r>
            <a:endParaRPr lang="en-US" sz="4400" dirty="0">
              <a:effectLst>
                <a:outerShdw blurRad="38100" dist="38100" dir="2700000" algn="tl">
                  <a:srgbClr val="C0C0C0"/>
                </a:outerShdw>
              </a:effectLst>
            </a:endParaRPr>
          </a:p>
        </p:txBody>
      </p:sp>
      <p:sp>
        <p:nvSpPr>
          <p:cNvPr id="155652" name="Rectangle 4"/>
          <p:cNvSpPr>
            <a:spLocks noChangeArrowheads="1"/>
          </p:cNvSpPr>
          <p:nvPr/>
        </p:nvSpPr>
        <p:spPr bwMode="auto">
          <a:xfrm>
            <a:off x="457200" y="1268412"/>
            <a:ext cx="8229600" cy="5160983"/>
          </a:xfrm>
          <a:prstGeom prst="rect">
            <a:avLst/>
          </a:prstGeom>
          <a:noFill/>
          <a:ln w="9525">
            <a:noFill/>
            <a:miter lim="800000"/>
            <a:headEnd/>
            <a:tailEnd/>
          </a:ln>
          <a:effectLst/>
        </p:spPr>
        <p:txBody>
          <a:bodyPr/>
          <a:lstStyle/>
          <a:p>
            <a:pPr>
              <a:lnSpc>
                <a:spcPct val="125000"/>
              </a:lnSpc>
              <a:spcBef>
                <a:spcPct val="20000"/>
              </a:spcBef>
              <a:buClr>
                <a:schemeClr val="hlink"/>
              </a:buClr>
              <a:buSzPct val="60000"/>
              <a:buFont typeface="Wingdings" pitchFamily="2" charset="2"/>
              <a:buChar char="n"/>
            </a:pPr>
            <a:r>
              <a:rPr lang="fa-IR" sz="3200" b="0" dirty="0">
                <a:effectLst>
                  <a:outerShdw blurRad="38100" dist="38100" dir="2700000" algn="tl">
                    <a:srgbClr val="C0C0C0"/>
                  </a:outerShdw>
                </a:effectLst>
                <a:latin typeface="Gulim" pitchFamily="34" charset="-127"/>
                <a:cs typeface="B Mitra" pitchFamily="2" charset="-78"/>
              </a:rPr>
              <a:t> </a:t>
            </a:r>
            <a:r>
              <a:rPr lang="fa-IR" sz="3200" b="0" dirty="0">
                <a:effectLst>
                  <a:outerShdw blurRad="38100" dist="38100" dir="2700000" algn="tl">
                    <a:srgbClr val="C0C0C0"/>
                  </a:outerShdw>
                </a:effectLst>
                <a:latin typeface="Gulim" pitchFamily="34" charset="-127"/>
              </a:rPr>
              <a:t>مزايا</a:t>
            </a:r>
          </a:p>
          <a:p>
            <a:pPr lvl="1">
              <a:lnSpc>
                <a:spcPct val="125000"/>
              </a:lnSpc>
              <a:spcBef>
                <a:spcPct val="20000"/>
              </a:spcBef>
              <a:buClr>
                <a:schemeClr val="tx1"/>
              </a:buClr>
              <a:buFontTx/>
              <a:buChar char="•"/>
            </a:pPr>
            <a:r>
              <a:rPr lang="fa-IR" sz="2800" b="0" dirty="0">
                <a:effectLst>
                  <a:outerShdw blurRad="38100" dist="38100" dir="2700000" algn="tl">
                    <a:srgbClr val="C0C0C0"/>
                  </a:outerShdw>
                </a:effectLst>
                <a:latin typeface="Gulim" pitchFamily="34" charset="-127"/>
                <a:cs typeface="B Mitra" pitchFamily="2" charset="-78"/>
              </a:rPr>
              <a:t> </a:t>
            </a:r>
            <a:r>
              <a:rPr lang="fa-IR" sz="2400" b="0" dirty="0">
                <a:effectLst>
                  <a:outerShdw blurRad="38100" dist="38100" dir="2700000" algn="tl">
                    <a:srgbClr val="C0C0C0"/>
                  </a:outerShdw>
                </a:effectLst>
                <a:latin typeface="Gulim" pitchFamily="34" charset="-127"/>
              </a:rPr>
              <a:t>اگر داخل طبقه ها افراد به هم شبيه باشند، كارايي </a:t>
            </a:r>
            <a:r>
              <a:rPr lang="fa-IR" sz="2400" b="0" dirty="0" smtClean="0">
                <a:effectLst>
                  <a:outerShdw blurRad="38100" dist="38100" dir="2700000" algn="tl">
                    <a:srgbClr val="C0C0C0"/>
                  </a:outerShdw>
                </a:effectLst>
                <a:latin typeface="Gulim" pitchFamily="34" charset="-127"/>
              </a:rPr>
              <a:t>(دقت) اين </a:t>
            </a:r>
            <a:r>
              <a:rPr lang="fa-IR" sz="2400" b="0" dirty="0">
                <a:effectLst>
                  <a:outerShdw blurRad="38100" dist="38100" dir="2700000" algn="tl">
                    <a:srgbClr val="C0C0C0"/>
                  </a:outerShdw>
                </a:effectLst>
                <a:latin typeface="Gulim" pitchFamily="34" charset="-127"/>
              </a:rPr>
              <a:t>روش از روش تصادفي ساده بيشتر </a:t>
            </a:r>
            <a:r>
              <a:rPr lang="fa-IR" sz="2400" b="0" dirty="0" smtClean="0">
                <a:effectLst>
                  <a:outerShdw blurRad="38100" dist="38100" dir="2700000" algn="tl">
                    <a:srgbClr val="C0C0C0"/>
                  </a:outerShdw>
                </a:effectLst>
                <a:latin typeface="Gulim" pitchFamily="34" charset="-127"/>
              </a:rPr>
              <a:t>است.</a:t>
            </a:r>
            <a:endParaRPr lang="fa-IR" sz="2400" b="0" dirty="0">
              <a:effectLst>
                <a:outerShdw blurRad="38100" dist="38100" dir="2700000" algn="tl">
                  <a:srgbClr val="C0C0C0"/>
                </a:outerShdw>
              </a:effectLst>
              <a:latin typeface="Gulim" pitchFamily="34" charset="-127"/>
            </a:endParaRPr>
          </a:p>
          <a:p>
            <a:pPr lvl="1">
              <a:lnSpc>
                <a:spcPct val="125000"/>
              </a:lnSpc>
              <a:spcBef>
                <a:spcPct val="20000"/>
              </a:spcBef>
              <a:buClr>
                <a:schemeClr val="tx1"/>
              </a:buClr>
              <a:buFontTx/>
              <a:buChar char="•"/>
            </a:pPr>
            <a:r>
              <a:rPr lang="fa-IR" sz="2400" b="0" dirty="0">
                <a:effectLst>
                  <a:outerShdw blurRad="38100" dist="38100" dir="2700000" algn="tl">
                    <a:srgbClr val="C0C0C0"/>
                  </a:outerShdw>
                </a:effectLst>
                <a:latin typeface="Gulim" pitchFamily="34" charset="-127"/>
              </a:rPr>
              <a:t> به علت وجود داده هاي مجزا از هر يك از طبقات، امكان تحليل جداگانه  براي هر يك از طبقه ها وجود </a:t>
            </a:r>
            <a:r>
              <a:rPr lang="fa-IR" sz="2400" b="0" dirty="0" smtClean="0">
                <a:effectLst>
                  <a:outerShdw blurRad="38100" dist="38100" dir="2700000" algn="tl">
                    <a:srgbClr val="C0C0C0"/>
                  </a:outerShdw>
                </a:effectLst>
                <a:latin typeface="Gulim" pitchFamily="34" charset="-127"/>
              </a:rPr>
              <a:t>دارد.</a:t>
            </a:r>
            <a:endParaRPr lang="fa-IR" sz="2400" b="0" dirty="0">
              <a:effectLst>
                <a:outerShdw blurRad="38100" dist="38100" dir="2700000" algn="tl">
                  <a:srgbClr val="C0C0C0"/>
                </a:outerShdw>
              </a:effectLst>
              <a:latin typeface="Gulim" pitchFamily="34" charset="-127"/>
            </a:endParaRPr>
          </a:p>
          <a:p>
            <a:pPr>
              <a:lnSpc>
                <a:spcPct val="125000"/>
              </a:lnSpc>
              <a:spcBef>
                <a:spcPct val="20000"/>
              </a:spcBef>
              <a:buClr>
                <a:schemeClr val="hlink"/>
              </a:buClr>
              <a:buSzPct val="60000"/>
              <a:buFont typeface="Wingdings" pitchFamily="2" charset="2"/>
              <a:buChar char="n"/>
            </a:pPr>
            <a:r>
              <a:rPr lang="fa-IR" sz="3200" b="0" dirty="0">
                <a:effectLst>
                  <a:outerShdw blurRad="38100" dist="38100" dir="2700000" algn="tl">
                    <a:srgbClr val="C0C0C0"/>
                  </a:outerShdw>
                </a:effectLst>
                <a:latin typeface="Gulim" pitchFamily="34" charset="-127"/>
                <a:cs typeface="B Mitra" pitchFamily="2" charset="-78"/>
              </a:rPr>
              <a:t> </a:t>
            </a:r>
            <a:r>
              <a:rPr lang="fa-IR" sz="3200" b="0" dirty="0">
                <a:effectLst>
                  <a:outerShdw blurRad="38100" dist="38100" dir="2700000" algn="tl">
                    <a:srgbClr val="C0C0C0"/>
                  </a:outerShdw>
                </a:effectLst>
                <a:latin typeface="Gulim" pitchFamily="34" charset="-127"/>
              </a:rPr>
              <a:t>معايب</a:t>
            </a:r>
          </a:p>
          <a:p>
            <a:pPr lvl="1">
              <a:lnSpc>
                <a:spcPct val="125000"/>
              </a:lnSpc>
              <a:spcBef>
                <a:spcPct val="20000"/>
              </a:spcBef>
              <a:buClr>
                <a:schemeClr val="tx1"/>
              </a:buClr>
              <a:buFontTx/>
              <a:buChar char="•"/>
            </a:pPr>
            <a:r>
              <a:rPr lang="fa-IR" sz="2800" b="0" dirty="0">
                <a:effectLst>
                  <a:outerShdw blurRad="38100" dist="38100" dir="2700000" algn="tl">
                    <a:srgbClr val="C0C0C0"/>
                  </a:outerShdw>
                </a:effectLst>
                <a:latin typeface="Gulim" pitchFamily="34" charset="-127"/>
                <a:cs typeface="B Mitra" pitchFamily="2" charset="-78"/>
              </a:rPr>
              <a:t> </a:t>
            </a:r>
            <a:r>
              <a:rPr lang="fa-IR" sz="2400" b="0" dirty="0">
                <a:effectLst>
                  <a:outerShdw blurRad="38100" dist="38100" dir="2700000" algn="tl">
                    <a:srgbClr val="C0C0C0"/>
                  </a:outerShdw>
                </a:effectLst>
                <a:latin typeface="Arial" pitchFamily="34" charset="0"/>
              </a:rPr>
              <a:t>اگر صفت مورد نظر درداخل طبقه ها </a:t>
            </a:r>
            <a:r>
              <a:rPr lang="fa-IR" sz="2400" b="0" dirty="0" smtClean="0">
                <a:effectLst>
                  <a:outerShdw blurRad="38100" dist="38100" dir="2700000" algn="tl">
                    <a:srgbClr val="C0C0C0"/>
                  </a:outerShdw>
                </a:effectLst>
                <a:latin typeface="Arial" pitchFamily="34" charset="0"/>
              </a:rPr>
              <a:t>خیلی متفاوت باشد</a:t>
            </a:r>
            <a:r>
              <a:rPr lang="fa-IR" sz="2400" b="0" dirty="0">
                <a:effectLst>
                  <a:outerShdw blurRad="38100" dist="38100" dir="2700000" algn="tl">
                    <a:srgbClr val="C0C0C0"/>
                  </a:outerShdw>
                </a:effectLst>
                <a:latin typeface="Arial" pitchFamily="34" charset="0"/>
              </a:rPr>
              <a:t>، اين روش مناسب نيست</a:t>
            </a:r>
          </a:p>
          <a:p>
            <a:pPr lvl="1">
              <a:lnSpc>
                <a:spcPct val="125000"/>
              </a:lnSpc>
              <a:spcBef>
                <a:spcPct val="20000"/>
              </a:spcBef>
              <a:buClr>
                <a:schemeClr val="tx1"/>
              </a:buClr>
              <a:buFontTx/>
              <a:buChar char="•"/>
            </a:pPr>
            <a:r>
              <a:rPr lang="fa-IR" sz="2400" b="0" dirty="0">
                <a:effectLst>
                  <a:outerShdw blurRad="38100" dist="38100" dir="2700000" algn="tl">
                    <a:srgbClr val="C0C0C0"/>
                  </a:outerShdw>
                </a:effectLst>
                <a:latin typeface="Arial" pitchFamily="34" charset="0"/>
              </a:rPr>
              <a:t> محاسبه خطاي نمونه گيري (به دست </a:t>
            </a:r>
            <a:r>
              <a:rPr lang="fa-IR" sz="2400" b="0" dirty="0" smtClean="0">
                <a:effectLst>
                  <a:outerShdw blurRad="38100" dist="38100" dir="2700000" algn="tl">
                    <a:srgbClr val="C0C0C0"/>
                  </a:outerShdw>
                </a:effectLst>
                <a:latin typeface="Arial" pitchFamily="34" charset="0"/>
              </a:rPr>
              <a:t>آوردن</a:t>
            </a:r>
            <a:r>
              <a:rPr lang="en-US" sz="2400" b="0" dirty="0" smtClean="0">
                <a:effectLst>
                  <a:outerShdw blurRad="38100" dist="38100" dir="2700000" algn="tl">
                    <a:srgbClr val="C0C0C0"/>
                  </a:outerShdw>
                </a:effectLst>
                <a:latin typeface="Arial" pitchFamily="34" charset="0"/>
              </a:rPr>
              <a:t>Mean </a:t>
            </a:r>
            <a:r>
              <a:rPr lang="fa-IR" sz="2400" b="0" dirty="0" smtClean="0">
                <a:effectLst>
                  <a:outerShdw blurRad="38100" dist="38100" dir="2700000" algn="tl">
                    <a:srgbClr val="C0C0C0"/>
                  </a:outerShdw>
                </a:effectLst>
                <a:latin typeface="Arial" pitchFamily="34" charset="0"/>
              </a:rPr>
              <a:t> </a:t>
            </a:r>
            <a:r>
              <a:rPr lang="en-US" sz="2400" b="0" dirty="0">
                <a:effectLst>
                  <a:outerShdw blurRad="38100" dist="38100" dir="2700000" algn="tl">
                    <a:srgbClr val="C0C0C0"/>
                  </a:outerShdw>
                </a:effectLst>
                <a:latin typeface="Arial" pitchFamily="34" charset="0"/>
              </a:rPr>
              <a:t>SE</a:t>
            </a:r>
            <a:r>
              <a:rPr lang="fa-IR" sz="2400" b="0" dirty="0">
                <a:effectLst>
                  <a:outerShdw blurRad="38100" dist="38100" dir="2700000" algn="tl">
                    <a:srgbClr val="C0C0C0"/>
                  </a:outerShdw>
                </a:effectLst>
                <a:latin typeface="Arial" pitchFamily="34" charset="0"/>
              </a:rPr>
              <a:t>) مشكل </a:t>
            </a:r>
            <a:r>
              <a:rPr lang="fa-IR" sz="2400" b="0" dirty="0" smtClean="0">
                <a:effectLst>
                  <a:outerShdw blurRad="38100" dist="38100" dir="2700000" algn="tl">
                    <a:srgbClr val="C0C0C0"/>
                  </a:outerShdw>
                </a:effectLst>
                <a:latin typeface="Arial" pitchFamily="34" charset="0"/>
              </a:rPr>
              <a:t>است</a:t>
            </a:r>
            <a:r>
              <a:rPr lang="en-US" sz="2400" b="0" dirty="0" smtClean="0">
                <a:effectLst>
                  <a:outerShdw blurRad="38100" dist="38100" dir="2700000" algn="tl">
                    <a:srgbClr val="C0C0C0"/>
                  </a:outerShdw>
                </a:effectLst>
                <a:latin typeface="Arial" pitchFamily="34" charset="0"/>
              </a:rPr>
              <a:t>.</a:t>
            </a:r>
            <a:endParaRPr lang="fa-IR" sz="2400" b="0" dirty="0">
              <a:effectLst>
                <a:outerShdw blurRad="38100" dist="38100" dir="2700000" algn="tl">
                  <a:srgbClr val="C0C0C0"/>
                </a:outerShdw>
              </a:effectLst>
              <a:latin typeface="Arial" pitchFamily="34" charset="0"/>
            </a:endParaRPr>
          </a:p>
          <a:p>
            <a:pPr algn="ctr">
              <a:lnSpc>
                <a:spcPct val="125000"/>
              </a:lnSpc>
              <a:spcBef>
                <a:spcPct val="20000"/>
              </a:spcBef>
              <a:buClr>
                <a:schemeClr val="hlink"/>
              </a:buClr>
              <a:buSzPct val="60000"/>
              <a:buFont typeface="Wingdings" pitchFamily="2" charset="2"/>
              <a:buNone/>
            </a:pPr>
            <a:endParaRPr lang="en-US" sz="2400" dirty="0">
              <a:effectLst>
                <a:outerShdw blurRad="38100" dist="38100" dir="2700000" algn="tl">
                  <a:srgbClr val="C0C0C0"/>
                </a:outerShdw>
              </a:effectLst>
              <a:latin typeface="Arial"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3" name="Rectangle 3"/>
          <p:cNvSpPr>
            <a:spLocks noGrp="1" noChangeArrowheads="1"/>
          </p:cNvSpPr>
          <p:nvPr>
            <p:ph type="subTitle" idx="4294967295"/>
          </p:nvPr>
        </p:nvSpPr>
        <p:spPr>
          <a:xfrm>
            <a:off x="0" y="0"/>
            <a:ext cx="8153400" cy="1143000"/>
          </a:xfrm>
        </p:spPr>
        <p:txBody>
          <a:bodyPr>
            <a:noAutofit/>
          </a:bodyPr>
          <a:lstStyle/>
          <a:p>
            <a:pPr marL="0" indent="0" algn="ctr" rtl="1">
              <a:buFontTx/>
              <a:buNone/>
            </a:pPr>
            <a:r>
              <a:rPr lang="fa-IR" sz="3600" dirty="0">
                <a:effectLst>
                  <a:outerShdw blurRad="38100" dist="38100" dir="2700000" algn="tl">
                    <a:srgbClr val="C0C0C0"/>
                  </a:outerShdw>
                </a:effectLst>
              </a:rPr>
              <a:t>نمونه گيري خوشه اي </a:t>
            </a:r>
            <a:endParaRPr lang="en-US" sz="3600" dirty="0" smtClean="0">
              <a:effectLst>
                <a:outerShdw blurRad="38100" dist="38100" dir="2700000" algn="tl">
                  <a:srgbClr val="C0C0C0"/>
                </a:outerShdw>
              </a:effectLst>
            </a:endParaRPr>
          </a:p>
          <a:p>
            <a:pPr marL="0" indent="0" algn="ctr" rtl="1">
              <a:buFontTx/>
              <a:buNone/>
            </a:pPr>
            <a:r>
              <a:rPr lang="fa-IR" sz="3600" dirty="0" smtClean="0">
                <a:effectLst>
                  <a:outerShdw blurRad="38100" dist="38100" dir="2700000" algn="tl">
                    <a:srgbClr val="C0C0C0"/>
                  </a:outerShdw>
                </a:effectLst>
              </a:rPr>
              <a:t>(</a:t>
            </a:r>
            <a:r>
              <a:rPr lang="en-GB" sz="3600" dirty="0" smtClean="0">
                <a:effectLst>
                  <a:outerShdw blurRad="38100" dist="38100" dir="2700000" algn="tl">
                    <a:srgbClr val="000000"/>
                  </a:outerShdw>
                </a:effectLst>
                <a:latin typeface="Arial" charset="0"/>
                <a:cs typeface="B Mitra" pitchFamily="2" charset="-78"/>
              </a:rPr>
              <a:t>Cluster sampling</a:t>
            </a:r>
            <a:r>
              <a:rPr lang="fa-IR" sz="3600" dirty="0" smtClean="0">
                <a:effectLst>
                  <a:outerShdw blurRad="38100" dist="38100" dir="2700000" algn="tl">
                    <a:srgbClr val="C0C0C0"/>
                  </a:outerShdw>
                </a:effectLst>
              </a:rPr>
              <a:t>)</a:t>
            </a:r>
            <a:endParaRPr lang="en-US" sz="3600" dirty="0">
              <a:effectLst>
                <a:outerShdw blurRad="38100" dist="38100" dir="2700000" algn="tl">
                  <a:srgbClr val="C0C0C0"/>
                </a:outerShdw>
              </a:effectLst>
            </a:endParaRPr>
          </a:p>
        </p:txBody>
      </p:sp>
      <p:sp>
        <p:nvSpPr>
          <p:cNvPr id="158724" name="Rectangle 4"/>
          <p:cNvSpPr>
            <a:spLocks noChangeArrowheads="1"/>
          </p:cNvSpPr>
          <p:nvPr/>
        </p:nvSpPr>
        <p:spPr bwMode="auto">
          <a:xfrm>
            <a:off x="457200" y="1793875"/>
            <a:ext cx="8229600" cy="3463925"/>
          </a:xfrm>
          <a:prstGeom prst="rect">
            <a:avLst/>
          </a:prstGeom>
          <a:noFill/>
          <a:ln w="9525">
            <a:noFill/>
            <a:miter lim="800000"/>
            <a:headEnd/>
            <a:tailEnd/>
          </a:ln>
          <a:effectLst/>
        </p:spPr>
        <p:txBody>
          <a:bodyPr/>
          <a:lstStyle/>
          <a:p>
            <a:pPr>
              <a:lnSpc>
                <a:spcPct val="125000"/>
              </a:lnSpc>
              <a:spcBef>
                <a:spcPct val="20000"/>
              </a:spcBef>
              <a:buClr>
                <a:schemeClr val="hlink"/>
              </a:buClr>
              <a:buSzPct val="60000"/>
              <a:buFont typeface="Wingdings" pitchFamily="2" charset="2"/>
              <a:buChar char="n"/>
            </a:pPr>
            <a:r>
              <a:rPr lang="fa-IR" sz="3200" b="0" dirty="0">
                <a:effectLst>
                  <a:outerShdw blurRad="38100" dist="38100" dir="2700000" algn="tl">
                    <a:srgbClr val="C0C0C0"/>
                  </a:outerShdw>
                </a:effectLst>
                <a:latin typeface="Gulim" pitchFamily="34" charset="-127"/>
                <a:cs typeface="B Mitra" pitchFamily="2" charset="-78"/>
              </a:rPr>
              <a:t> </a:t>
            </a:r>
            <a:r>
              <a:rPr lang="fa-IR" sz="2400" b="0" dirty="0">
                <a:effectLst>
                  <a:outerShdw blurRad="38100" dist="38100" dir="2700000" algn="tl">
                    <a:srgbClr val="C0C0C0"/>
                  </a:outerShdw>
                </a:effectLst>
                <a:latin typeface="Gulim" pitchFamily="34" charset="-127"/>
              </a:rPr>
              <a:t>جامعه را به تعدادي گروه (خوشه) از واحدها تقسيم مي كنيم</a:t>
            </a:r>
          </a:p>
          <a:p>
            <a:pPr>
              <a:lnSpc>
                <a:spcPct val="125000"/>
              </a:lnSpc>
              <a:spcBef>
                <a:spcPct val="20000"/>
              </a:spcBef>
              <a:buClr>
                <a:schemeClr val="hlink"/>
              </a:buClr>
              <a:buSzPct val="60000"/>
              <a:buFont typeface="Wingdings" pitchFamily="2" charset="2"/>
              <a:buChar char="n"/>
            </a:pPr>
            <a:r>
              <a:rPr lang="fa-IR" sz="2400" b="0" dirty="0">
                <a:effectLst>
                  <a:outerShdw blurRad="38100" dist="38100" dir="2700000" algn="tl">
                    <a:srgbClr val="C0C0C0"/>
                  </a:outerShdw>
                </a:effectLst>
                <a:latin typeface="Gulim" pitchFamily="34" charset="-127"/>
              </a:rPr>
              <a:t> تعدادي از خوشه ها را به طور تصادفي انتخاب مي كنيم</a:t>
            </a:r>
          </a:p>
          <a:p>
            <a:pPr>
              <a:lnSpc>
                <a:spcPct val="125000"/>
              </a:lnSpc>
              <a:spcBef>
                <a:spcPct val="20000"/>
              </a:spcBef>
              <a:buClr>
                <a:schemeClr val="hlink"/>
              </a:buClr>
              <a:buSzPct val="60000"/>
              <a:buFont typeface="Wingdings" pitchFamily="2" charset="2"/>
              <a:buChar char="n"/>
            </a:pPr>
            <a:r>
              <a:rPr lang="fa-IR" sz="2400" b="0" dirty="0">
                <a:effectLst>
                  <a:outerShdw blurRad="38100" dist="38100" dir="2700000" algn="tl">
                    <a:srgbClr val="C0C0C0"/>
                  </a:outerShdw>
                </a:effectLst>
                <a:latin typeface="Gulim" pitchFamily="34" charset="-127"/>
              </a:rPr>
              <a:t> در هر خوشه همه واحدها (يا تعدادي از آنها) را انتخاب مي </a:t>
            </a:r>
            <a:r>
              <a:rPr lang="fa-IR" sz="2400" b="0" dirty="0" smtClean="0">
                <a:effectLst>
                  <a:outerShdw blurRad="38100" dist="38100" dir="2700000" algn="tl">
                    <a:srgbClr val="C0C0C0"/>
                  </a:outerShdw>
                </a:effectLst>
                <a:latin typeface="Gulim" pitchFamily="34" charset="-127"/>
              </a:rPr>
              <a:t>كنيم</a:t>
            </a:r>
            <a:r>
              <a:rPr lang="en-US" sz="2400" b="0" dirty="0" smtClean="0">
                <a:effectLst>
                  <a:outerShdw blurRad="38100" dist="38100" dir="2700000" algn="tl">
                    <a:srgbClr val="C0C0C0"/>
                  </a:outerShdw>
                </a:effectLst>
                <a:latin typeface="Gulim" pitchFamily="34" charset="-127"/>
              </a:rPr>
              <a:t>.</a:t>
            </a:r>
            <a:endParaRPr lang="fa-IR" sz="2400" b="0" dirty="0">
              <a:effectLst>
                <a:outerShdw blurRad="38100" dist="38100" dir="2700000" algn="tl">
                  <a:srgbClr val="C0C0C0"/>
                </a:outerShdw>
              </a:effectLst>
              <a:latin typeface="Gulim" pitchFamily="34" charset="-127"/>
            </a:endParaRPr>
          </a:p>
          <a:p>
            <a:pPr algn="ctr">
              <a:lnSpc>
                <a:spcPct val="125000"/>
              </a:lnSpc>
              <a:spcBef>
                <a:spcPct val="20000"/>
              </a:spcBef>
              <a:buClr>
                <a:schemeClr val="hlink"/>
              </a:buClr>
              <a:buSzPct val="60000"/>
              <a:buFont typeface="Wingdings" pitchFamily="2" charset="2"/>
              <a:buNone/>
            </a:pPr>
            <a:endParaRPr lang="en-US" sz="3200" dirty="0">
              <a:effectLst>
                <a:outerShdw blurRad="38100" dist="38100" dir="2700000" algn="tl">
                  <a:srgbClr val="C0C0C0"/>
                </a:outerShdw>
              </a:effectLst>
              <a:latin typeface="Gulim" pitchFamily="34" charset="-127"/>
              <a:cs typeface="B Mitra" pitchFamily="2" charset="-78"/>
            </a:endParaRPr>
          </a:p>
        </p:txBody>
      </p:sp>
      <p:sp>
        <p:nvSpPr>
          <p:cNvPr id="158725" name="Text Box 5"/>
          <p:cNvSpPr txBox="1">
            <a:spLocks noChangeArrowheads="1"/>
          </p:cNvSpPr>
          <p:nvPr/>
        </p:nvSpPr>
        <p:spPr bwMode="auto">
          <a:xfrm>
            <a:off x="228600" y="4508500"/>
            <a:ext cx="8610600" cy="978729"/>
          </a:xfrm>
          <a:prstGeom prst="rect">
            <a:avLst/>
          </a:prstGeom>
          <a:solidFill>
            <a:schemeClr val="accent1"/>
          </a:solidFill>
          <a:ln w="12700" cap="sq">
            <a:noFill/>
            <a:miter lim="800000"/>
            <a:headEnd type="none" w="sm" len="sm"/>
            <a:tailEnd type="none" w="sm" len="sm"/>
          </a:ln>
          <a:effectLst/>
        </p:spPr>
        <p:txBody>
          <a:bodyPr>
            <a:spAutoFit/>
          </a:bodyPr>
          <a:lstStyle/>
          <a:p>
            <a:pPr algn="ctr">
              <a:lnSpc>
                <a:spcPct val="120000"/>
              </a:lnSpc>
            </a:pPr>
            <a:r>
              <a:rPr lang="fa-IR" sz="2400" dirty="0">
                <a:effectLst>
                  <a:outerShdw blurRad="38100" dist="38100" dir="2700000" algn="tl">
                    <a:srgbClr val="FFFFFF"/>
                  </a:outerShdw>
                </a:effectLst>
                <a:latin typeface="Verdana" pitchFamily="34" charset="0"/>
              </a:rPr>
              <a:t>هر چقدر داخل خوشه ها افراد كمتر به هم شبيه </a:t>
            </a:r>
            <a:r>
              <a:rPr lang="fa-IR" sz="2400" dirty="0" smtClean="0">
                <a:effectLst>
                  <a:outerShdw blurRad="38100" dist="38100" dir="2700000" algn="tl">
                    <a:srgbClr val="FFFFFF"/>
                  </a:outerShdw>
                </a:effectLst>
                <a:latin typeface="Verdana" pitchFamily="34" charset="0"/>
              </a:rPr>
              <a:t>(</a:t>
            </a:r>
            <a:r>
              <a:rPr lang="en-US" sz="2400" dirty="0" smtClean="0">
                <a:effectLst>
                  <a:outerShdw blurRad="38100" dist="38100" dir="2700000" algn="tl">
                    <a:srgbClr val="FFFFFF"/>
                  </a:outerShdw>
                </a:effectLst>
                <a:latin typeface="Verdana" pitchFamily="34" charset="0"/>
              </a:rPr>
              <a:t>( Heterogeneity</a:t>
            </a:r>
            <a:r>
              <a:rPr lang="fa-IR" sz="2400" dirty="0" smtClean="0">
                <a:effectLst>
                  <a:outerShdw blurRad="38100" dist="38100" dir="2700000" algn="tl">
                    <a:srgbClr val="FFFFFF"/>
                  </a:outerShdw>
                </a:effectLst>
                <a:latin typeface="Verdana" pitchFamily="34" charset="0"/>
              </a:rPr>
              <a:t>بيشتر</a:t>
            </a:r>
            <a:endParaRPr lang="fa-IR" sz="2400" dirty="0">
              <a:effectLst>
                <a:outerShdw blurRad="38100" dist="38100" dir="2700000" algn="tl">
                  <a:srgbClr val="FFFFFF"/>
                </a:outerShdw>
              </a:effectLst>
              <a:latin typeface="Verdana" pitchFamily="34" charset="0"/>
            </a:endParaRPr>
          </a:p>
          <a:p>
            <a:pPr algn="ctr" rtl="0">
              <a:lnSpc>
                <a:spcPct val="120000"/>
              </a:lnSpc>
            </a:pPr>
            <a:r>
              <a:rPr lang="en-US" sz="2400" dirty="0" smtClean="0">
                <a:effectLst>
                  <a:outerShdw blurRad="38100" dist="38100" dir="2700000" algn="tl">
                    <a:srgbClr val="FFFFFF"/>
                  </a:outerShdw>
                </a:effectLst>
                <a:latin typeface="Verdana" pitchFamily="34" charset="0"/>
              </a:rPr>
              <a:t>.</a:t>
            </a:r>
            <a:r>
              <a:rPr lang="fa-IR" sz="2400" dirty="0" smtClean="0">
                <a:effectLst>
                  <a:outerShdw blurRad="38100" dist="38100" dir="2700000" algn="tl">
                    <a:srgbClr val="FFFFFF"/>
                  </a:outerShdw>
                </a:effectLst>
                <a:latin typeface="Verdana" pitchFamily="34" charset="0"/>
              </a:rPr>
              <a:t> باشند </a:t>
            </a:r>
            <a:r>
              <a:rPr lang="fa-IR" sz="2400" dirty="0">
                <a:effectLst>
                  <a:outerShdw blurRad="38100" dist="38100" dir="2700000" algn="tl">
                    <a:srgbClr val="FFFFFF"/>
                  </a:outerShdw>
                </a:effectLst>
                <a:latin typeface="Verdana" pitchFamily="34" charset="0"/>
              </a:rPr>
              <a:t>نمونه گيري خوشه اي موفقتر است</a:t>
            </a:r>
            <a:endParaRPr lang="en-US" sz="2400" dirty="0">
              <a:effectLst>
                <a:outerShdw blurRad="38100" dist="38100" dir="2700000" algn="tl">
                  <a:srgbClr val="FFFFFF"/>
                </a:outerShdw>
              </a:effectLst>
              <a:latin typeface="Verdana" pitchFamily="34" charset="0"/>
            </a:endParaRPr>
          </a:p>
        </p:txBody>
      </p:sp>
      <p:grpSp>
        <p:nvGrpSpPr>
          <p:cNvPr id="5" name="Group 76"/>
          <p:cNvGrpSpPr>
            <a:grpSpLocks/>
          </p:cNvGrpSpPr>
          <p:nvPr/>
        </p:nvGrpSpPr>
        <p:grpSpPr bwMode="auto">
          <a:xfrm>
            <a:off x="1857356" y="1142984"/>
            <a:ext cx="5638800" cy="2590800"/>
            <a:chOff x="576" y="1248"/>
            <a:chExt cx="3552" cy="1632"/>
          </a:xfrm>
        </p:grpSpPr>
        <p:sp>
          <p:nvSpPr>
            <p:cNvPr id="6" name="Oval 77"/>
            <p:cNvSpPr>
              <a:spLocks noChangeArrowheads="1"/>
            </p:cNvSpPr>
            <p:nvPr/>
          </p:nvSpPr>
          <p:spPr bwMode="auto">
            <a:xfrm>
              <a:off x="912" y="1248"/>
              <a:ext cx="240" cy="24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7" name="Oval 78"/>
            <p:cNvSpPr>
              <a:spLocks noChangeArrowheads="1"/>
            </p:cNvSpPr>
            <p:nvPr/>
          </p:nvSpPr>
          <p:spPr bwMode="auto">
            <a:xfrm>
              <a:off x="864" y="1584"/>
              <a:ext cx="240" cy="24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8" name="Oval 79"/>
            <p:cNvSpPr>
              <a:spLocks noChangeArrowheads="1"/>
            </p:cNvSpPr>
            <p:nvPr/>
          </p:nvSpPr>
          <p:spPr bwMode="auto">
            <a:xfrm>
              <a:off x="1488" y="1392"/>
              <a:ext cx="240" cy="240"/>
            </a:xfrm>
            <a:prstGeom prst="ellipse">
              <a:avLst/>
            </a:prstGeom>
            <a:solidFill>
              <a:schemeClr val="hlink"/>
            </a:solidFill>
            <a:ln w="9525">
              <a:solidFill>
                <a:schemeClr val="tx1"/>
              </a:solidFill>
              <a:round/>
              <a:headEnd/>
              <a:tailEnd/>
            </a:ln>
            <a:effectLst/>
          </p:spPr>
          <p:txBody>
            <a:bodyPr wrap="none" anchor="ctr"/>
            <a:lstStyle/>
            <a:p>
              <a:endParaRPr lang="en-US"/>
            </a:p>
          </p:txBody>
        </p:sp>
        <p:sp>
          <p:nvSpPr>
            <p:cNvPr id="9" name="Oval 80"/>
            <p:cNvSpPr>
              <a:spLocks noChangeArrowheads="1"/>
            </p:cNvSpPr>
            <p:nvPr/>
          </p:nvSpPr>
          <p:spPr bwMode="auto">
            <a:xfrm>
              <a:off x="1200" y="2640"/>
              <a:ext cx="240" cy="24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10" name="Oval 81"/>
            <p:cNvSpPr>
              <a:spLocks noChangeArrowheads="1"/>
            </p:cNvSpPr>
            <p:nvPr/>
          </p:nvSpPr>
          <p:spPr bwMode="auto">
            <a:xfrm>
              <a:off x="1920" y="2016"/>
              <a:ext cx="240" cy="240"/>
            </a:xfrm>
            <a:prstGeom prst="ellipse">
              <a:avLst/>
            </a:prstGeom>
            <a:solidFill>
              <a:schemeClr val="hlink"/>
            </a:solidFill>
            <a:ln w="9525">
              <a:solidFill>
                <a:schemeClr val="tx1"/>
              </a:solidFill>
              <a:round/>
              <a:headEnd/>
              <a:tailEnd/>
            </a:ln>
            <a:effectLst/>
          </p:spPr>
          <p:txBody>
            <a:bodyPr wrap="none" anchor="ctr"/>
            <a:lstStyle/>
            <a:p>
              <a:endParaRPr lang="en-US"/>
            </a:p>
          </p:txBody>
        </p:sp>
        <p:sp>
          <p:nvSpPr>
            <p:cNvPr id="11" name="Oval 82"/>
            <p:cNvSpPr>
              <a:spLocks noChangeArrowheads="1"/>
            </p:cNvSpPr>
            <p:nvPr/>
          </p:nvSpPr>
          <p:spPr bwMode="auto">
            <a:xfrm>
              <a:off x="624" y="1872"/>
              <a:ext cx="240" cy="24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12" name="Oval 83"/>
            <p:cNvSpPr>
              <a:spLocks noChangeArrowheads="1"/>
            </p:cNvSpPr>
            <p:nvPr/>
          </p:nvSpPr>
          <p:spPr bwMode="auto">
            <a:xfrm>
              <a:off x="672" y="2256"/>
              <a:ext cx="240" cy="24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13" name="Oval 84"/>
            <p:cNvSpPr>
              <a:spLocks noChangeArrowheads="1"/>
            </p:cNvSpPr>
            <p:nvPr/>
          </p:nvSpPr>
          <p:spPr bwMode="auto">
            <a:xfrm>
              <a:off x="576" y="1440"/>
              <a:ext cx="240" cy="24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14" name="Oval 85"/>
            <p:cNvSpPr>
              <a:spLocks noChangeArrowheads="1"/>
            </p:cNvSpPr>
            <p:nvPr/>
          </p:nvSpPr>
          <p:spPr bwMode="auto">
            <a:xfrm>
              <a:off x="912" y="2016"/>
              <a:ext cx="240" cy="24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15" name="Oval 86"/>
            <p:cNvSpPr>
              <a:spLocks noChangeArrowheads="1"/>
            </p:cNvSpPr>
            <p:nvPr/>
          </p:nvSpPr>
          <p:spPr bwMode="auto">
            <a:xfrm>
              <a:off x="1056" y="2304"/>
              <a:ext cx="240" cy="24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16" name="Oval 87"/>
            <p:cNvSpPr>
              <a:spLocks noChangeArrowheads="1"/>
            </p:cNvSpPr>
            <p:nvPr/>
          </p:nvSpPr>
          <p:spPr bwMode="auto">
            <a:xfrm>
              <a:off x="1776" y="1392"/>
              <a:ext cx="240" cy="240"/>
            </a:xfrm>
            <a:prstGeom prst="ellipse">
              <a:avLst/>
            </a:prstGeom>
            <a:solidFill>
              <a:schemeClr val="hlink"/>
            </a:solidFill>
            <a:ln w="9525">
              <a:solidFill>
                <a:schemeClr val="tx1"/>
              </a:solidFill>
              <a:round/>
              <a:headEnd/>
              <a:tailEnd/>
            </a:ln>
            <a:effectLst/>
          </p:spPr>
          <p:txBody>
            <a:bodyPr wrap="none" anchor="ctr"/>
            <a:lstStyle/>
            <a:p>
              <a:endParaRPr lang="en-US"/>
            </a:p>
          </p:txBody>
        </p:sp>
        <p:sp>
          <p:nvSpPr>
            <p:cNvPr id="17" name="Oval 88"/>
            <p:cNvSpPr>
              <a:spLocks noChangeArrowheads="1"/>
            </p:cNvSpPr>
            <p:nvPr/>
          </p:nvSpPr>
          <p:spPr bwMode="auto">
            <a:xfrm>
              <a:off x="864" y="2544"/>
              <a:ext cx="240" cy="24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18" name="Oval 89"/>
            <p:cNvSpPr>
              <a:spLocks noChangeArrowheads="1"/>
            </p:cNvSpPr>
            <p:nvPr/>
          </p:nvSpPr>
          <p:spPr bwMode="auto">
            <a:xfrm>
              <a:off x="3408" y="1968"/>
              <a:ext cx="240" cy="24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19" name="Oval 90"/>
            <p:cNvSpPr>
              <a:spLocks noChangeArrowheads="1"/>
            </p:cNvSpPr>
            <p:nvPr/>
          </p:nvSpPr>
          <p:spPr bwMode="auto">
            <a:xfrm>
              <a:off x="1632" y="1680"/>
              <a:ext cx="240" cy="240"/>
            </a:xfrm>
            <a:prstGeom prst="ellipse">
              <a:avLst/>
            </a:prstGeom>
            <a:solidFill>
              <a:schemeClr val="hlink"/>
            </a:solidFill>
            <a:ln w="9525">
              <a:solidFill>
                <a:schemeClr val="tx1"/>
              </a:solidFill>
              <a:round/>
              <a:headEnd/>
              <a:tailEnd/>
            </a:ln>
            <a:effectLst/>
          </p:spPr>
          <p:txBody>
            <a:bodyPr wrap="none" anchor="ctr"/>
            <a:lstStyle/>
            <a:p>
              <a:endParaRPr lang="en-US"/>
            </a:p>
          </p:txBody>
        </p:sp>
        <p:sp>
          <p:nvSpPr>
            <p:cNvPr id="20" name="Oval 91"/>
            <p:cNvSpPr>
              <a:spLocks noChangeArrowheads="1"/>
            </p:cNvSpPr>
            <p:nvPr/>
          </p:nvSpPr>
          <p:spPr bwMode="auto">
            <a:xfrm>
              <a:off x="2832" y="1584"/>
              <a:ext cx="240" cy="24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21" name="Oval 92"/>
            <p:cNvSpPr>
              <a:spLocks noChangeArrowheads="1"/>
            </p:cNvSpPr>
            <p:nvPr/>
          </p:nvSpPr>
          <p:spPr bwMode="auto">
            <a:xfrm>
              <a:off x="1728" y="2256"/>
              <a:ext cx="240" cy="240"/>
            </a:xfrm>
            <a:prstGeom prst="ellipse">
              <a:avLst/>
            </a:prstGeom>
            <a:solidFill>
              <a:schemeClr val="hlink"/>
            </a:solidFill>
            <a:ln w="9525">
              <a:solidFill>
                <a:schemeClr val="tx1"/>
              </a:solidFill>
              <a:round/>
              <a:headEnd/>
              <a:tailEnd/>
            </a:ln>
            <a:effectLst/>
          </p:spPr>
          <p:txBody>
            <a:bodyPr wrap="none" anchor="ctr"/>
            <a:lstStyle/>
            <a:p>
              <a:endParaRPr lang="en-US"/>
            </a:p>
          </p:txBody>
        </p:sp>
        <p:sp>
          <p:nvSpPr>
            <p:cNvPr id="22" name="Oval 93"/>
            <p:cNvSpPr>
              <a:spLocks noChangeArrowheads="1"/>
            </p:cNvSpPr>
            <p:nvPr/>
          </p:nvSpPr>
          <p:spPr bwMode="auto">
            <a:xfrm>
              <a:off x="2400" y="1392"/>
              <a:ext cx="240" cy="24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23" name="Oval 94"/>
            <p:cNvSpPr>
              <a:spLocks noChangeArrowheads="1"/>
            </p:cNvSpPr>
            <p:nvPr/>
          </p:nvSpPr>
          <p:spPr bwMode="auto">
            <a:xfrm>
              <a:off x="1968" y="1680"/>
              <a:ext cx="240" cy="240"/>
            </a:xfrm>
            <a:prstGeom prst="ellipse">
              <a:avLst/>
            </a:prstGeom>
            <a:solidFill>
              <a:schemeClr val="hlink"/>
            </a:solidFill>
            <a:ln w="9525">
              <a:solidFill>
                <a:schemeClr val="tx1"/>
              </a:solidFill>
              <a:round/>
              <a:headEnd/>
              <a:tailEnd/>
            </a:ln>
            <a:effectLst/>
          </p:spPr>
          <p:txBody>
            <a:bodyPr wrap="none" anchor="ctr"/>
            <a:lstStyle/>
            <a:p>
              <a:endParaRPr lang="en-US"/>
            </a:p>
          </p:txBody>
        </p:sp>
        <p:sp>
          <p:nvSpPr>
            <p:cNvPr id="24" name="Oval 95"/>
            <p:cNvSpPr>
              <a:spLocks noChangeArrowheads="1"/>
            </p:cNvSpPr>
            <p:nvPr/>
          </p:nvSpPr>
          <p:spPr bwMode="auto">
            <a:xfrm>
              <a:off x="2592" y="1632"/>
              <a:ext cx="240" cy="24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25" name="Oval 96"/>
            <p:cNvSpPr>
              <a:spLocks noChangeArrowheads="1"/>
            </p:cNvSpPr>
            <p:nvPr/>
          </p:nvSpPr>
          <p:spPr bwMode="auto">
            <a:xfrm>
              <a:off x="2592" y="1920"/>
              <a:ext cx="240" cy="24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26" name="Oval 97"/>
            <p:cNvSpPr>
              <a:spLocks noChangeArrowheads="1"/>
            </p:cNvSpPr>
            <p:nvPr/>
          </p:nvSpPr>
          <p:spPr bwMode="auto">
            <a:xfrm>
              <a:off x="3312" y="1344"/>
              <a:ext cx="240" cy="24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27" name="Oval 98"/>
            <p:cNvSpPr>
              <a:spLocks noChangeArrowheads="1"/>
            </p:cNvSpPr>
            <p:nvPr/>
          </p:nvSpPr>
          <p:spPr bwMode="auto">
            <a:xfrm>
              <a:off x="3696" y="1680"/>
              <a:ext cx="240" cy="24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28" name="Oval 99"/>
            <p:cNvSpPr>
              <a:spLocks noChangeArrowheads="1"/>
            </p:cNvSpPr>
            <p:nvPr/>
          </p:nvSpPr>
          <p:spPr bwMode="auto">
            <a:xfrm>
              <a:off x="3600" y="1392"/>
              <a:ext cx="240" cy="24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29" name="Oval 100"/>
            <p:cNvSpPr>
              <a:spLocks noChangeArrowheads="1"/>
            </p:cNvSpPr>
            <p:nvPr/>
          </p:nvSpPr>
          <p:spPr bwMode="auto">
            <a:xfrm>
              <a:off x="2880" y="1920"/>
              <a:ext cx="240" cy="24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30" name="Oval 101"/>
            <p:cNvSpPr>
              <a:spLocks noChangeArrowheads="1"/>
            </p:cNvSpPr>
            <p:nvPr/>
          </p:nvSpPr>
          <p:spPr bwMode="auto">
            <a:xfrm>
              <a:off x="2016" y="2400"/>
              <a:ext cx="240" cy="240"/>
            </a:xfrm>
            <a:prstGeom prst="ellipse">
              <a:avLst/>
            </a:prstGeom>
            <a:solidFill>
              <a:schemeClr val="hlink"/>
            </a:solidFill>
            <a:ln w="9525">
              <a:solidFill>
                <a:schemeClr val="tx1"/>
              </a:solidFill>
              <a:round/>
              <a:headEnd/>
              <a:tailEnd/>
            </a:ln>
            <a:effectLst/>
          </p:spPr>
          <p:txBody>
            <a:bodyPr wrap="none" anchor="ctr"/>
            <a:lstStyle/>
            <a:p>
              <a:endParaRPr lang="en-US"/>
            </a:p>
          </p:txBody>
        </p:sp>
        <p:sp>
          <p:nvSpPr>
            <p:cNvPr id="31" name="Oval 102"/>
            <p:cNvSpPr>
              <a:spLocks noChangeArrowheads="1"/>
            </p:cNvSpPr>
            <p:nvPr/>
          </p:nvSpPr>
          <p:spPr bwMode="auto">
            <a:xfrm>
              <a:off x="2736" y="1296"/>
              <a:ext cx="240" cy="24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32" name="Oval 103"/>
            <p:cNvSpPr>
              <a:spLocks noChangeArrowheads="1"/>
            </p:cNvSpPr>
            <p:nvPr/>
          </p:nvSpPr>
          <p:spPr bwMode="auto">
            <a:xfrm>
              <a:off x="3360" y="1632"/>
              <a:ext cx="240" cy="24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33" name="Oval 104"/>
            <p:cNvSpPr>
              <a:spLocks noChangeArrowheads="1"/>
            </p:cNvSpPr>
            <p:nvPr/>
          </p:nvSpPr>
          <p:spPr bwMode="auto">
            <a:xfrm>
              <a:off x="3744" y="2064"/>
              <a:ext cx="240" cy="24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34" name="Oval 105"/>
            <p:cNvSpPr>
              <a:spLocks noChangeArrowheads="1"/>
            </p:cNvSpPr>
            <p:nvPr/>
          </p:nvSpPr>
          <p:spPr bwMode="auto">
            <a:xfrm>
              <a:off x="3456" y="2304"/>
              <a:ext cx="240" cy="24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35" name="Oval 106"/>
            <p:cNvSpPr>
              <a:spLocks noChangeArrowheads="1"/>
            </p:cNvSpPr>
            <p:nvPr/>
          </p:nvSpPr>
          <p:spPr bwMode="auto">
            <a:xfrm>
              <a:off x="1584" y="1968"/>
              <a:ext cx="240" cy="240"/>
            </a:xfrm>
            <a:prstGeom prst="ellipse">
              <a:avLst/>
            </a:prstGeom>
            <a:solidFill>
              <a:schemeClr val="hlink"/>
            </a:solidFill>
            <a:ln w="9525">
              <a:solidFill>
                <a:schemeClr val="tx1"/>
              </a:solidFill>
              <a:round/>
              <a:headEnd/>
              <a:tailEnd/>
            </a:ln>
            <a:effectLst/>
          </p:spPr>
          <p:txBody>
            <a:bodyPr wrap="none" anchor="ctr"/>
            <a:lstStyle/>
            <a:p>
              <a:endParaRPr lang="en-US"/>
            </a:p>
          </p:txBody>
        </p:sp>
        <p:sp>
          <p:nvSpPr>
            <p:cNvPr id="36" name="Oval 107"/>
            <p:cNvSpPr>
              <a:spLocks noChangeArrowheads="1"/>
            </p:cNvSpPr>
            <p:nvPr/>
          </p:nvSpPr>
          <p:spPr bwMode="auto">
            <a:xfrm>
              <a:off x="2544" y="2208"/>
              <a:ext cx="240" cy="24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37" name="Oval 108"/>
            <p:cNvSpPr>
              <a:spLocks noChangeArrowheads="1"/>
            </p:cNvSpPr>
            <p:nvPr/>
          </p:nvSpPr>
          <p:spPr bwMode="auto">
            <a:xfrm>
              <a:off x="2880" y="2256"/>
              <a:ext cx="240" cy="24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38" name="Oval 109"/>
            <p:cNvSpPr>
              <a:spLocks noChangeArrowheads="1"/>
            </p:cNvSpPr>
            <p:nvPr/>
          </p:nvSpPr>
          <p:spPr bwMode="auto">
            <a:xfrm>
              <a:off x="2640" y="2448"/>
              <a:ext cx="240" cy="24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39" name="Oval 110"/>
            <p:cNvSpPr>
              <a:spLocks noChangeArrowheads="1"/>
            </p:cNvSpPr>
            <p:nvPr/>
          </p:nvSpPr>
          <p:spPr bwMode="auto">
            <a:xfrm>
              <a:off x="3888" y="2400"/>
              <a:ext cx="240" cy="24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40" name="Oval 111"/>
            <p:cNvSpPr>
              <a:spLocks noChangeArrowheads="1"/>
            </p:cNvSpPr>
            <p:nvPr/>
          </p:nvSpPr>
          <p:spPr bwMode="auto">
            <a:xfrm>
              <a:off x="3600" y="2544"/>
              <a:ext cx="240" cy="240"/>
            </a:xfrm>
            <a:prstGeom prst="ellipse">
              <a:avLst/>
            </a:prstGeom>
            <a:solidFill>
              <a:schemeClr val="accent1"/>
            </a:solidFill>
            <a:ln w="9525">
              <a:solidFill>
                <a:schemeClr val="tx1"/>
              </a:solidFill>
              <a:round/>
              <a:headEnd/>
              <a:tailEnd/>
            </a:ln>
            <a:effectLst/>
          </p:spPr>
          <p:txBody>
            <a:bodyPr wrap="none" anchor="ctr"/>
            <a:lstStyle/>
            <a:p>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subTitle" idx="4294967295"/>
          </p:nvPr>
        </p:nvSpPr>
        <p:spPr>
          <a:xfrm>
            <a:off x="1785918" y="857232"/>
            <a:ext cx="6400800" cy="990600"/>
          </a:xfrm>
        </p:spPr>
        <p:txBody>
          <a:bodyPr/>
          <a:lstStyle/>
          <a:p>
            <a:pPr marL="0" indent="0" algn="ctr" rtl="1">
              <a:buFontTx/>
              <a:buNone/>
            </a:pPr>
            <a:r>
              <a:rPr lang="fa-IR" sz="4400" dirty="0" smtClean="0">
                <a:effectLst>
                  <a:outerShdw blurRad="38100" dist="38100" dir="2700000" algn="tl">
                    <a:srgbClr val="C0C0C0"/>
                  </a:outerShdw>
                </a:effectLst>
              </a:rPr>
              <a:t>تعريف</a:t>
            </a:r>
            <a:r>
              <a:rPr lang="en-US" sz="4400" dirty="0" smtClean="0">
                <a:effectLst>
                  <a:outerShdw blurRad="38100" dist="38100" dir="2700000" algn="tl">
                    <a:srgbClr val="C0C0C0"/>
                  </a:outerShdw>
                </a:effectLst>
              </a:rPr>
              <a:t> </a:t>
            </a:r>
            <a:r>
              <a:rPr lang="fa-IR" sz="4400" dirty="0" smtClean="0">
                <a:effectLst>
                  <a:outerShdw blurRad="38100" dist="38100" dir="2700000" algn="tl">
                    <a:srgbClr val="C0C0C0"/>
                  </a:outerShdw>
                </a:effectLst>
                <a:latin typeface="Arial" pitchFamily="34" charset="0"/>
              </a:rPr>
              <a:t>نمونه گيري </a:t>
            </a:r>
            <a:endParaRPr lang="en-US" sz="4400" dirty="0">
              <a:effectLst>
                <a:outerShdw blurRad="38100" dist="38100" dir="2700000" algn="tl">
                  <a:srgbClr val="C0C0C0"/>
                </a:outerShdw>
              </a:effectLst>
            </a:endParaRPr>
          </a:p>
        </p:txBody>
      </p:sp>
      <p:sp>
        <p:nvSpPr>
          <p:cNvPr id="125955" name="Rectangle 3"/>
          <p:cNvSpPr>
            <a:spLocks noChangeArrowheads="1"/>
          </p:cNvSpPr>
          <p:nvPr/>
        </p:nvSpPr>
        <p:spPr bwMode="auto">
          <a:xfrm>
            <a:off x="1763713" y="1844675"/>
            <a:ext cx="6934200" cy="4343400"/>
          </a:xfrm>
          <a:prstGeom prst="rect">
            <a:avLst/>
          </a:prstGeom>
          <a:noFill/>
          <a:ln w="9525">
            <a:noFill/>
            <a:miter lim="800000"/>
            <a:headEnd/>
            <a:tailEnd/>
          </a:ln>
          <a:effectLst/>
        </p:spPr>
        <p:txBody>
          <a:bodyPr/>
          <a:lstStyle/>
          <a:p>
            <a:pPr marL="342900" indent="-342900" algn="l">
              <a:spcBef>
                <a:spcPct val="20000"/>
              </a:spcBef>
              <a:buClr>
                <a:schemeClr val="hlink"/>
              </a:buClr>
              <a:buSzPct val="60000"/>
              <a:buFont typeface="Wingdings" pitchFamily="2" charset="2"/>
              <a:buNone/>
            </a:pPr>
            <a:r>
              <a:rPr lang="fa-IR" sz="2400" b="0" dirty="0">
                <a:effectLst>
                  <a:outerShdw blurRad="38100" dist="38100" dir="2700000" algn="tl">
                    <a:srgbClr val="C0C0C0"/>
                  </a:outerShdw>
                </a:effectLst>
                <a:latin typeface="Arial" pitchFamily="34" charset="0"/>
              </a:rPr>
              <a:t>  </a:t>
            </a:r>
          </a:p>
          <a:p>
            <a:pPr marL="342900" indent="-342900" algn="just">
              <a:spcBef>
                <a:spcPct val="20000"/>
              </a:spcBef>
              <a:buClr>
                <a:schemeClr val="hlink"/>
              </a:buClr>
              <a:buSzPct val="60000"/>
              <a:buFont typeface="Wingdings" pitchFamily="2" charset="2"/>
              <a:buNone/>
            </a:pPr>
            <a:r>
              <a:rPr lang="fa-IR" sz="2400" b="0" dirty="0">
                <a:effectLst>
                  <a:outerShdw blurRad="38100" dist="38100" dir="2700000" algn="tl">
                    <a:srgbClr val="C0C0C0"/>
                  </a:outerShdw>
                </a:effectLst>
                <a:latin typeface="Arial" pitchFamily="34" charset="0"/>
              </a:rPr>
              <a:t>نمونه گيري فرآيندي است كه در طي آن بعضي از اعضاي يك جمعيت به عنوان نمايندگان معرف كل آن جمعيت انتخاب مي </a:t>
            </a:r>
            <a:r>
              <a:rPr lang="fa-IR" sz="2400" b="0" dirty="0" smtClean="0">
                <a:effectLst>
                  <a:outerShdw blurRad="38100" dist="38100" dir="2700000" algn="tl">
                    <a:srgbClr val="C0C0C0"/>
                  </a:outerShdw>
                </a:effectLst>
                <a:latin typeface="Arial" pitchFamily="34" charset="0"/>
              </a:rPr>
              <a:t>شوند</a:t>
            </a:r>
            <a:endParaRPr lang="en-US" sz="2400" b="0" dirty="0" smtClean="0">
              <a:effectLst>
                <a:outerShdw blurRad="38100" dist="38100" dir="2700000" algn="tl">
                  <a:srgbClr val="C0C0C0"/>
                </a:outerShdw>
              </a:effectLst>
              <a:latin typeface="Arial" pitchFamily="34" charset="0"/>
            </a:endParaRPr>
          </a:p>
        </p:txBody>
      </p:sp>
    </p:spTree>
  </p:cSld>
  <p:clrMapOvr>
    <a:masterClrMapping/>
  </p:clrMapOvr>
  <p:transition advTm="1766"/>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1" name="Rectangle 3"/>
          <p:cNvSpPr>
            <a:spLocks noGrp="1" noChangeArrowheads="1"/>
          </p:cNvSpPr>
          <p:nvPr>
            <p:ph type="subTitle" idx="4294967295"/>
          </p:nvPr>
        </p:nvSpPr>
        <p:spPr>
          <a:xfrm>
            <a:off x="428596" y="285728"/>
            <a:ext cx="8153400" cy="1357322"/>
          </a:xfrm>
        </p:spPr>
        <p:txBody>
          <a:bodyPr>
            <a:noAutofit/>
          </a:bodyPr>
          <a:lstStyle/>
          <a:p>
            <a:pPr marL="0" indent="0" algn="ctr" rtl="1">
              <a:buFontTx/>
              <a:buNone/>
            </a:pPr>
            <a:r>
              <a:rPr lang="fa-IR" sz="3600" dirty="0">
                <a:effectLst>
                  <a:outerShdw blurRad="38100" dist="38100" dir="2700000" algn="tl">
                    <a:srgbClr val="C0C0C0"/>
                  </a:outerShdw>
                </a:effectLst>
              </a:rPr>
              <a:t>نمونه گيري </a:t>
            </a:r>
            <a:r>
              <a:rPr lang="fa-IR" sz="3600" dirty="0" smtClean="0">
                <a:effectLst>
                  <a:outerShdw blurRad="38100" dist="38100" dir="2700000" algn="tl">
                    <a:srgbClr val="C0C0C0"/>
                  </a:outerShdw>
                </a:effectLst>
              </a:rPr>
              <a:t>خوشه ای</a:t>
            </a:r>
            <a:endParaRPr lang="en-US" sz="3600" dirty="0" smtClean="0">
              <a:effectLst>
                <a:outerShdw blurRad="38100" dist="38100" dir="2700000" algn="tl">
                  <a:srgbClr val="C0C0C0"/>
                </a:outerShdw>
              </a:effectLst>
            </a:endParaRPr>
          </a:p>
          <a:p>
            <a:pPr marL="0" indent="0" algn="ctr" rtl="1">
              <a:buFontTx/>
              <a:buNone/>
            </a:pPr>
            <a:r>
              <a:rPr lang="en-GB" sz="3600" dirty="0" smtClean="0">
                <a:effectLst>
                  <a:outerShdw blurRad="38100" dist="38100" dir="2700000" algn="tl">
                    <a:srgbClr val="000000"/>
                  </a:outerShdw>
                </a:effectLst>
                <a:latin typeface="Arial" charset="0"/>
                <a:cs typeface="B Mitra" pitchFamily="2" charset="-78"/>
              </a:rPr>
              <a:t>Cluster sampling</a:t>
            </a:r>
            <a:endParaRPr lang="en-US" sz="3600" dirty="0">
              <a:effectLst>
                <a:outerShdw blurRad="38100" dist="38100" dir="2700000" algn="tl">
                  <a:srgbClr val="C0C0C0"/>
                </a:outerShdw>
              </a:effectLst>
            </a:endParaRPr>
          </a:p>
        </p:txBody>
      </p:sp>
      <p:sp>
        <p:nvSpPr>
          <p:cNvPr id="155652" name="Rectangle 4"/>
          <p:cNvSpPr>
            <a:spLocks noChangeArrowheads="1"/>
          </p:cNvSpPr>
          <p:nvPr/>
        </p:nvSpPr>
        <p:spPr bwMode="auto">
          <a:xfrm>
            <a:off x="457200" y="1268412"/>
            <a:ext cx="8229600" cy="5160983"/>
          </a:xfrm>
          <a:prstGeom prst="rect">
            <a:avLst/>
          </a:prstGeom>
          <a:noFill/>
          <a:ln w="9525">
            <a:noFill/>
            <a:miter lim="800000"/>
            <a:headEnd/>
            <a:tailEnd/>
          </a:ln>
          <a:effectLst/>
        </p:spPr>
        <p:txBody>
          <a:bodyPr/>
          <a:lstStyle/>
          <a:p>
            <a:pPr>
              <a:lnSpc>
                <a:spcPct val="125000"/>
              </a:lnSpc>
              <a:spcBef>
                <a:spcPct val="20000"/>
              </a:spcBef>
              <a:buClr>
                <a:schemeClr val="hlink"/>
              </a:buClr>
              <a:buSzPct val="60000"/>
            </a:pPr>
            <a:r>
              <a:rPr lang="fa-IR" sz="3200" b="0" dirty="0">
                <a:effectLst>
                  <a:outerShdw blurRad="38100" dist="38100" dir="2700000" algn="tl">
                    <a:srgbClr val="C0C0C0"/>
                  </a:outerShdw>
                </a:effectLst>
                <a:latin typeface="Gulim" pitchFamily="34" charset="-127"/>
                <a:cs typeface="B Mitra" pitchFamily="2" charset="-78"/>
              </a:rPr>
              <a:t> </a:t>
            </a:r>
            <a:endParaRPr lang="en-US" sz="3200" b="0" i="1" dirty="0" smtClean="0">
              <a:effectLst>
                <a:outerShdw blurRad="38100" dist="38100" dir="2700000" algn="tl">
                  <a:srgbClr val="C0C0C0"/>
                </a:outerShdw>
              </a:effectLst>
              <a:latin typeface="Gulim" pitchFamily="34" charset="-127"/>
              <a:cs typeface="B Mitra" pitchFamily="2" charset="-78"/>
            </a:endParaRPr>
          </a:p>
          <a:p>
            <a:pPr>
              <a:lnSpc>
                <a:spcPct val="125000"/>
              </a:lnSpc>
              <a:spcBef>
                <a:spcPct val="20000"/>
              </a:spcBef>
              <a:buClr>
                <a:schemeClr val="hlink"/>
              </a:buClr>
              <a:buSzPct val="60000"/>
              <a:buFont typeface="Wingdings" pitchFamily="2" charset="2"/>
              <a:buChar char="n"/>
            </a:pPr>
            <a:r>
              <a:rPr lang="fa-IR" sz="3200" b="0" dirty="0" smtClean="0">
                <a:effectLst>
                  <a:outerShdw blurRad="38100" dist="38100" dir="2700000" algn="tl">
                    <a:srgbClr val="C0C0C0"/>
                  </a:outerShdw>
                </a:effectLst>
                <a:latin typeface="Gulim" pitchFamily="34" charset="-127"/>
              </a:rPr>
              <a:t>مزايا  </a:t>
            </a:r>
            <a:endParaRPr lang="fa-IR" sz="3200" dirty="0" smtClean="0"/>
          </a:p>
          <a:p>
            <a:pPr lvl="1">
              <a:lnSpc>
                <a:spcPct val="125000"/>
              </a:lnSpc>
              <a:spcBef>
                <a:spcPct val="20000"/>
              </a:spcBef>
              <a:buSzPct val="80000"/>
            </a:pPr>
            <a:r>
              <a:rPr lang="fa-IR" sz="2800" dirty="0" smtClean="0"/>
              <a:t>باعث صرفه‌جوئى در وقت و هزينه گردد.</a:t>
            </a:r>
          </a:p>
          <a:p>
            <a:pPr>
              <a:lnSpc>
                <a:spcPct val="125000"/>
              </a:lnSpc>
              <a:spcBef>
                <a:spcPct val="20000"/>
              </a:spcBef>
              <a:buClr>
                <a:schemeClr val="hlink"/>
              </a:buClr>
              <a:buSzPct val="60000"/>
              <a:buFont typeface="Wingdings" pitchFamily="2" charset="2"/>
              <a:buChar char="n"/>
            </a:pPr>
            <a:r>
              <a:rPr lang="fa-IR" sz="3200" b="0" dirty="0" smtClean="0">
                <a:effectLst>
                  <a:outerShdw blurRad="38100" dist="38100" dir="2700000" algn="tl">
                    <a:srgbClr val="C0C0C0"/>
                  </a:outerShdw>
                </a:effectLst>
                <a:latin typeface="Gulim" pitchFamily="34" charset="-127"/>
              </a:rPr>
              <a:t> معایب </a:t>
            </a:r>
            <a:endParaRPr lang="fa-IR" sz="3200" b="0" dirty="0">
              <a:effectLst>
                <a:outerShdw blurRad="38100" dist="38100" dir="2700000" algn="tl">
                  <a:srgbClr val="C0C0C0"/>
                </a:outerShdw>
              </a:effectLst>
              <a:latin typeface="Gulim" pitchFamily="34" charset="-127"/>
            </a:endParaRPr>
          </a:p>
          <a:p>
            <a:pPr lvl="1">
              <a:lnSpc>
                <a:spcPct val="125000"/>
              </a:lnSpc>
              <a:spcBef>
                <a:spcPct val="20000"/>
              </a:spcBef>
              <a:buClr>
                <a:schemeClr val="tx1"/>
              </a:buClr>
            </a:pPr>
            <a:r>
              <a:rPr lang="fa-IR" sz="2800" dirty="0" smtClean="0"/>
              <a:t>دقت اين نمونه‌گيرى کمتر از انواع قبلى است.</a:t>
            </a:r>
            <a:endParaRPr lang="en-US" sz="2400" dirty="0">
              <a:effectLst>
                <a:outerShdw blurRad="38100" dist="38100" dir="2700000" algn="tl">
                  <a:srgbClr val="C0C0C0"/>
                </a:outerShdw>
              </a:effectLst>
              <a:latin typeface="Arial"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457200" y="928670"/>
            <a:ext cx="8229600" cy="500066"/>
          </a:xfrm>
        </p:spPr>
        <p:txBody>
          <a:bodyPr anchorCtr="1">
            <a:normAutofit fontScale="90000"/>
          </a:bodyPr>
          <a:lstStyle/>
          <a:p>
            <a:pPr algn="r" rtl="1"/>
            <a:r>
              <a:rPr lang="fa-IR" u="sng" dirty="0" smtClean="0">
                <a:solidFill>
                  <a:schemeClr val="tx1"/>
                </a:solidFill>
              </a:rPr>
              <a:t/>
            </a:r>
            <a:br>
              <a:rPr lang="fa-IR" u="sng" dirty="0" smtClean="0">
                <a:solidFill>
                  <a:schemeClr val="tx1"/>
                </a:solidFill>
              </a:rPr>
            </a:br>
            <a:r>
              <a:rPr lang="fa-IR" u="sng" dirty="0" smtClean="0">
                <a:solidFill>
                  <a:schemeClr val="tx1"/>
                </a:solidFill>
              </a:rPr>
              <a:t/>
            </a:r>
            <a:br>
              <a:rPr lang="fa-IR" u="sng" dirty="0" smtClean="0">
                <a:solidFill>
                  <a:schemeClr val="tx1"/>
                </a:solidFill>
              </a:rPr>
            </a:br>
            <a:r>
              <a:rPr lang="fa-IR" u="sng" dirty="0" smtClean="0">
                <a:solidFill>
                  <a:schemeClr val="tx1"/>
                </a:solidFill>
              </a:rPr>
              <a:t/>
            </a:r>
            <a:br>
              <a:rPr lang="fa-IR" u="sng" dirty="0" smtClean="0">
                <a:solidFill>
                  <a:schemeClr val="tx1"/>
                </a:solidFill>
              </a:rPr>
            </a:br>
            <a:r>
              <a:rPr lang="en-US" u="sng" dirty="0">
                <a:solidFill>
                  <a:schemeClr val="tx1"/>
                </a:solidFill>
              </a:rPr>
              <a:t/>
            </a:r>
            <a:br>
              <a:rPr lang="en-US" u="sng" dirty="0">
                <a:solidFill>
                  <a:schemeClr val="tx1"/>
                </a:solidFill>
              </a:rPr>
            </a:br>
            <a:r>
              <a:rPr lang="ar-SA" u="sng" dirty="0" smtClean="0">
                <a:solidFill>
                  <a:schemeClr val="tx1"/>
                </a:solidFill>
              </a:rPr>
              <a:t> نمونه </a:t>
            </a:r>
            <a:r>
              <a:rPr lang="fa-IR" u="sng" dirty="0" smtClean="0">
                <a:solidFill>
                  <a:schemeClr val="tx1"/>
                </a:solidFill>
              </a:rPr>
              <a:t>گيری </a:t>
            </a:r>
            <a:r>
              <a:rPr lang="ar-SA" u="sng" dirty="0" smtClean="0">
                <a:solidFill>
                  <a:schemeClr val="tx1"/>
                </a:solidFill>
              </a:rPr>
              <a:t>چند مرحله</a:t>
            </a:r>
            <a:r>
              <a:rPr lang="ar-SA" u="sng" dirty="0" smtClean="0">
                <a:solidFill>
                  <a:schemeClr val="tx1"/>
                </a:solidFill>
                <a:cs typeface="Mitra" pitchFamily="2" charset="-78"/>
              </a:rPr>
              <a:t>‌</a:t>
            </a:r>
            <a:r>
              <a:rPr lang="ar-SA" u="sng" dirty="0" smtClean="0">
                <a:solidFill>
                  <a:schemeClr val="tx1"/>
                </a:solidFill>
              </a:rPr>
              <a:t>اي</a:t>
            </a:r>
            <a:r>
              <a:rPr lang="en-US" u="sng" dirty="0" smtClean="0">
                <a:solidFill>
                  <a:schemeClr val="tx1"/>
                </a:solidFill>
              </a:rPr>
              <a:t/>
            </a:r>
            <a:br>
              <a:rPr lang="en-US" u="sng" dirty="0" smtClean="0">
                <a:solidFill>
                  <a:schemeClr val="tx1"/>
                </a:solidFill>
              </a:rPr>
            </a:br>
            <a:r>
              <a:rPr lang="en-US" u="sng" dirty="0" smtClean="0">
                <a:solidFill>
                  <a:schemeClr val="tx1"/>
                </a:solidFill>
              </a:rPr>
              <a:t>Multistage sampling</a:t>
            </a:r>
            <a:endParaRPr lang="en-US" u="sng" dirty="0">
              <a:solidFill>
                <a:schemeClr val="tx1"/>
              </a:solidFill>
            </a:endParaRPr>
          </a:p>
        </p:txBody>
      </p:sp>
      <p:sp>
        <p:nvSpPr>
          <p:cNvPr id="189444" name="Text Box 4"/>
          <p:cNvSpPr>
            <a:spLocks noGrp="1" noChangeArrowheads="1"/>
          </p:cNvSpPr>
          <p:nvPr>
            <p:ph idx="1"/>
          </p:nvPr>
        </p:nvSpPr>
        <p:spPr>
          <a:noFill/>
        </p:spPr>
        <p:txBody>
          <a:bodyPr>
            <a:normAutofit/>
          </a:bodyPr>
          <a:lstStyle/>
          <a:p>
            <a:pPr algn="r" rtl="1"/>
            <a:r>
              <a:rPr lang="fa-IR" sz="2400" dirty="0" smtClean="0"/>
              <a:t>نمونه گيري چند مرحله اي (</a:t>
            </a:r>
            <a:r>
              <a:rPr lang="en-US" sz="2400" dirty="0" smtClean="0"/>
              <a:t>multistage</a:t>
            </a:r>
            <a:r>
              <a:rPr lang="fa-IR" sz="2400" dirty="0" smtClean="0"/>
              <a:t>)</a:t>
            </a:r>
            <a:r>
              <a:rPr lang="en-US" sz="2400" dirty="0" smtClean="0"/>
              <a:t>:</a:t>
            </a:r>
            <a:r>
              <a:rPr lang="fa-IR" sz="2400" dirty="0" smtClean="0"/>
              <a:t> یعنی ترکیب این روشها و تنظیم مدلی تناسب با نیازها و شرایط</a:t>
            </a:r>
          </a:p>
          <a:p>
            <a:pPr algn="r" rtl="1"/>
            <a:endParaRPr lang="fa-IR" sz="1200" dirty="0" smtClean="0"/>
          </a:p>
          <a:p>
            <a:pPr algn="r" rtl="1">
              <a:buNone/>
            </a:pPr>
            <a:r>
              <a:rPr lang="fa-IR" sz="2400" b="1" dirty="0" smtClean="0">
                <a:solidFill>
                  <a:srgbClr val="FF0000"/>
                </a:solidFill>
                <a:effectLst>
                  <a:outerShdw blurRad="38100" dist="38100" dir="2700000" algn="tl">
                    <a:srgbClr val="000000">
                      <a:alpha val="43137"/>
                    </a:srgbClr>
                  </a:outerShdw>
                </a:effectLst>
              </a:rPr>
              <a:t>بررسی میزان مصرف سیگار در دانش آموزان شهر کرج</a:t>
            </a:r>
          </a:p>
          <a:p>
            <a:pPr algn="r" rtl="1"/>
            <a:endParaRPr lang="fa-IR" sz="800" dirty="0" smtClean="0"/>
          </a:p>
          <a:p>
            <a:pPr algn="r" rtl="1"/>
            <a:r>
              <a:rPr lang="fa-IR" sz="2400" dirty="0" smtClean="0"/>
              <a:t>تقسیم </a:t>
            </a:r>
            <a:r>
              <a:rPr lang="fa-IR" sz="2400" smtClean="0"/>
              <a:t>شهر کرج </a:t>
            </a:r>
            <a:r>
              <a:rPr lang="fa-IR" sz="2400" dirty="0" smtClean="0"/>
              <a:t>به چند منطقه</a:t>
            </a:r>
          </a:p>
          <a:p>
            <a:pPr algn="r" rtl="1"/>
            <a:r>
              <a:rPr lang="fa-IR" sz="2400" dirty="0" smtClean="0"/>
              <a:t>تقسیم مدارس هر منطقه به پسرانه و دخترانه</a:t>
            </a:r>
          </a:p>
          <a:p>
            <a:pPr algn="r" rtl="1"/>
            <a:r>
              <a:rPr lang="fa-IR" sz="2400" dirty="0" smtClean="0"/>
              <a:t>انتخاب 3 مدرسه پسرانه و 3 مدرسه دخترانه در هر منطقه</a:t>
            </a:r>
          </a:p>
          <a:p>
            <a:pPr algn="r" rtl="1"/>
            <a:r>
              <a:rPr lang="fa-IR" sz="2400" dirty="0" smtClean="0"/>
              <a:t>انتخاب یک کلاس از هر رده تحصیلی</a:t>
            </a:r>
          </a:p>
          <a:p>
            <a:pPr algn="r" rtl="1"/>
            <a:r>
              <a:rPr lang="fa-IR" sz="2400" dirty="0" smtClean="0"/>
              <a:t>گزینش دانش آموزانی که فامیل آنها با ”</a:t>
            </a:r>
            <a:r>
              <a:rPr lang="fa-IR" sz="2400" dirty="0" smtClean="0">
                <a:effectLst>
                  <a:outerShdw blurRad="38100" dist="38100" dir="2700000" algn="tl">
                    <a:srgbClr val="000000">
                      <a:alpha val="43137"/>
                    </a:srgbClr>
                  </a:outerShdw>
                </a:effectLst>
              </a:rPr>
              <a:t>ک</a:t>
            </a:r>
            <a:r>
              <a:rPr lang="fa-IR" sz="2400" dirty="0" smtClean="0"/>
              <a:t>“، ”</a:t>
            </a:r>
            <a:r>
              <a:rPr lang="fa-IR" sz="2400" dirty="0" smtClean="0">
                <a:effectLst>
                  <a:outerShdw blurRad="38100" dist="38100" dir="2700000" algn="tl">
                    <a:srgbClr val="000000">
                      <a:alpha val="43137"/>
                    </a:srgbClr>
                  </a:outerShdw>
                </a:effectLst>
              </a:rPr>
              <a:t>د</a:t>
            </a:r>
            <a:r>
              <a:rPr lang="fa-IR" sz="2400" dirty="0" smtClean="0"/>
              <a:t>“ و ”</a:t>
            </a:r>
            <a:r>
              <a:rPr lang="fa-IR" sz="2400" dirty="0" smtClean="0">
                <a:effectLst>
                  <a:outerShdw blurRad="38100" dist="38100" dir="2700000" algn="tl">
                    <a:srgbClr val="000000">
                      <a:alpha val="43137"/>
                    </a:srgbClr>
                  </a:outerShdw>
                </a:effectLst>
              </a:rPr>
              <a:t>ل</a:t>
            </a:r>
            <a:r>
              <a:rPr lang="fa-IR" sz="2400" dirty="0" smtClean="0"/>
              <a:t>“ شروع می شود</a:t>
            </a:r>
          </a:p>
          <a:p>
            <a:pPr marL="457200" indent="-457200" algn="r" rtl="1">
              <a:spcBef>
                <a:spcPct val="50000"/>
              </a:spcBef>
              <a:buNone/>
            </a:pPr>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89444">
                                            <p:txEl>
                                              <p:pRg st="0" end="0"/>
                                            </p:txEl>
                                          </p:spTgt>
                                        </p:tgtEl>
                                        <p:attrNameLst>
                                          <p:attrName>style.visibility</p:attrName>
                                        </p:attrNameLst>
                                      </p:cBhvr>
                                      <p:to>
                                        <p:strVal val="visible"/>
                                      </p:to>
                                    </p:set>
                                    <p:animEffect transition="in" filter="box(in)">
                                      <p:cBhvr>
                                        <p:cTn id="7" dur="500"/>
                                        <p:tgtEl>
                                          <p:spTgt spid="18944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89444">
                                            <p:txEl>
                                              <p:pRg st="2" end="2"/>
                                            </p:txEl>
                                          </p:spTgt>
                                        </p:tgtEl>
                                        <p:attrNameLst>
                                          <p:attrName>style.visibility</p:attrName>
                                        </p:attrNameLst>
                                      </p:cBhvr>
                                      <p:to>
                                        <p:strVal val="visible"/>
                                      </p:to>
                                    </p:set>
                                    <p:animEffect transition="in" filter="box(in)">
                                      <p:cBhvr>
                                        <p:cTn id="12" dur="500"/>
                                        <p:tgtEl>
                                          <p:spTgt spid="18944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89444">
                                            <p:txEl>
                                              <p:pRg st="4" end="4"/>
                                            </p:txEl>
                                          </p:spTgt>
                                        </p:tgtEl>
                                        <p:attrNameLst>
                                          <p:attrName>style.visibility</p:attrName>
                                        </p:attrNameLst>
                                      </p:cBhvr>
                                      <p:to>
                                        <p:strVal val="visible"/>
                                      </p:to>
                                    </p:set>
                                    <p:animEffect transition="in" filter="box(in)">
                                      <p:cBhvr>
                                        <p:cTn id="17" dur="500"/>
                                        <p:tgtEl>
                                          <p:spTgt spid="189444">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89444">
                                            <p:txEl>
                                              <p:pRg st="5" end="5"/>
                                            </p:txEl>
                                          </p:spTgt>
                                        </p:tgtEl>
                                        <p:attrNameLst>
                                          <p:attrName>style.visibility</p:attrName>
                                        </p:attrNameLst>
                                      </p:cBhvr>
                                      <p:to>
                                        <p:strVal val="visible"/>
                                      </p:to>
                                    </p:set>
                                    <p:animEffect transition="in" filter="box(in)">
                                      <p:cBhvr>
                                        <p:cTn id="22" dur="500"/>
                                        <p:tgtEl>
                                          <p:spTgt spid="189444">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89444">
                                            <p:txEl>
                                              <p:pRg st="6" end="6"/>
                                            </p:txEl>
                                          </p:spTgt>
                                        </p:tgtEl>
                                        <p:attrNameLst>
                                          <p:attrName>style.visibility</p:attrName>
                                        </p:attrNameLst>
                                      </p:cBhvr>
                                      <p:to>
                                        <p:strVal val="visible"/>
                                      </p:to>
                                    </p:set>
                                    <p:animEffect transition="in" filter="box(in)">
                                      <p:cBhvr>
                                        <p:cTn id="27" dur="500"/>
                                        <p:tgtEl>
                                          <p:spTgt spid="189444">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89444">
                                            <p:txEl>
                                              <p:pRg st="7" end="7"/>
                                            </p:txEl>
                                          </p:spTgt>
                                        </p:tgtEl>
                                        <p:attrNameLst>
                                          <p:attrName>style.visibility</p:attrName>
                                        </p:attrNameLst>
                                      </p:cBhvr>
                                      <p:to>
                                        <p:strVal val="visible"/>
                                      </p:to>
                                    </p:set>
                                    <p:animEffect transition="in" filter="box(in)">
                                      <p:cBhvr>
                                        <p:cTn id="32" dur="500"/>
                                        <p:tgtEl>
                                          <p:spTgt spid="189444">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89444">
                                            <p:txEl>
                                              <p:pRg st="8" end="8"/>
                                            </p:txEl>
                                          </p:spTgt>
                                        </p:tgtEl>
                                        <p:attrNameLst>
                                          <p:attrName>style.visibility</p:attrName>
                                        </p:attrNameLst>
                                      </p:cBhvr>
                                      <p:to>
                                        <p:strVal val="visible"/>
                                      </p:to>
                                    </p:set>
                                    <p:animEffect transition="in" filter="box(in)">
                                      <p:cBhvr>
                                        <p:cTn id="37" dur="500"/>
                                        <p:tgtEl>
                                          <p:spTgt spid="18944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9444" grpId="0" build="p"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2"/>
          <p:cNvSpPr>
            <a:spLocks noGrp="1" noChangeArrowheads="1"/>
          </p:cNvSpPr>
          <p:nvPr>
            <p:ph type="subTitle" idx="4294967295"/>
          </p:nvPr>
        </p:nvSpPr>
        <p:spPr>
          <a:xfrm>
            <a:off x="2743200" y="908050"/>
            <a:ext cx="6400800" cy="1439863"/>
          </a:xfrm>
        </p:spPr>
        <p:txBody>
          <a:bodyPr/>
          <a:lstStyle/>
          <a:p>
            <a:pPr marL="0" indent="0">
              <a:buFontTx/>
              <a:buNone/>
            </a:pPr>
            <a:r>
              <a:rPr lang="fa-IR" sz="4400">
                <a:effectLst>
                  <a:outerShdw blurRad="38100" dist="38100" dir="2700000" algn="tl">
                    <a:srgbClr val="C0C0C0"/>
                  </a:outerShdw>
                </a:effectLst>
              </a:rPr>
              <a:t>چرا نمونه گيري مي كنيم؟</a:t>
            </a:r>
            <a:endParaRPr lang="en-US" sz="4400">
              <a:effectLst>
                <a:outerShdw blurRad="38100" dist="38100" dir="2700000" algn="tl">
                  <a:srgbClr val="C0C0C0"/>
                </a:outerShdw>
              </a:effectLst>
            </a:endParaRPr>
          </a:p>
        </p:txBody>
      </p:sp>
      <p:sp>
        <p:nvSpPr>
          <p:cNvPr id="246787" name="Rectangle 3"/>
          <p:cNvSpPr>
            <a:spLocks noChangeArrowheads="1"/>
          </p:cNvSpPr>
          <p:nvPr/>
        </p:nvSpPr>
        <p:spPr bwMode="auto">
          <a:xfrm>
            <a:off x="1187450" y="2565400"/>
            <a:ext cx="6934200" cy="3478213"/>
          </a:xfrm>
          <a:prstGeom prst="rect">
            <a:avLst/>
          </a:prstGeom>
          <a:noFill/>
          <a:ln w="9525">
            <a:noFill/>
            <a:miter lim="800000"/>
            <a:headEnd/>
            <a:tailEnd/>
          </a:ln>
          <a:effectLst/>
        </p:spPr>
        <p:txBody>
          <a:bodyPr/>
          <a:lstStyle/>
          <a:p>
            <a:pPr>
              <a:spcBef>
                <a:spcPct val="20000"/>
              </a:spcBef>
              <a:buClr>
                <a:schemeClr val="accent3"/>
              </a:buClr>
              <a:buSzPct val="60000"/>
              <a:buFont typeface="Wingdings" pitchFamily="2" charset="2"/>
              <a:buChar char="n"/>
            </a:pPr>
            <a:r>
              <a:rPr lang="fa-IR" sz="2400" b="0" dirty="0">
                <a:effectLst>
                  <a:outerShdw blurRad="38100" dist="38100" dir="2700000" algn="tl">
                    <a:srgbClr val="C0C0C0"/>
                  </a:outerShdw>
                </a:effectLst>
                <a:latin typeface="Arial" pitchFamily="34" charset="0"/>
              </a:rPr>
              <a:t>كاهش هزينه ها</a:t>
            </a:r>
          </a:p>
          <a:p>
            <a:pPr>
              <a:spcBef>
                <a:spcPct val="20000"/>
              </a:spcBef>
              <a:buClr>
                <a:schemeClr val="accent3"/>
              </a:buClr>
              <a:buSzPct val="60000"/>
              <a:buFont typeface="Wingdings" pitchFamily="2" charset="2"/>
              <a:buChar char="n"/>
            </a:pPr>
            <a:r>
              <a:rPr lang="fa-IR" sz="2400" b="0" dirty="0">
                <a:effectLst>
                  <a:outerShdw blurRad="38100" dist="38100" dir="2700000" algn="tl">
                    <a:srgbClr val="C0C0C0"/>
                  </a:outerShdw>
                </a:effectLst>
                <a:latin typeface="Arial" pitchFamily="34" charset="0"/>
              </a:rPr>
              <a:t>افزايش سرعت</a:t>
            </a:r>
          </a:p>
          <a:p>
            <a:pPr>
              <a:spcBef>
                <a:spcPct val="20000"/>
              </a:spcBef>
              <a:buClr>
                <a:schemeClr val="accent3"/>
              </a:buClr>
              <a:buSzPct val="60000"/>
              <a:buFont typeface="Wingdings" pitchFamily="2" charset="2"/>
              <a:buChar char="n"/>
            </a:pPr>
            <a:r>
              <a:rPr lang="fa-IR" sz="2400" b="0" dirty="0">
                <a:effectLst>
                  <a:outerShdw blurRad="38100" dist="38100" dir="2700000" algn="tl">
                    <a:srgbClr val="C0C0C0"/>
                  </a:outerShdw>
                </a:effectLst>
                <a:latin typeface="Arial" pitchFamily="34" charset="0"/>
              </a:rPr>
              <a:t>افزايش دقت</a:t>
            </a:r>
          </a:p>
          <a:p>
            <a:pPr>
              <a:spcBef>
                <a:spcPct val="20000"/>
              </a:spcBef>
              <a:buClr>
                <a:schemeClr val="accent3"/>
              </a:buClr>
              <a:buSzPct val="60000"/>
              <a:buFont typeface="Wingdings" pitchFamily="2" charset="2"/>
              <a:buChar char="n"/>
            </a:pPr>
            <a:r>
              <a:rPr lang="fa-IR" sz="2400" b="0" dirty="0">
                <a:effectLst>
                  <a:outerShdw blurRad="38100" dist="38100" dir="2700000" algn="tl">
                    <a:srgbClr val="C0C0C0"/>
                  </a:outerShdw>
                </a:effectLst>
                <a:latin typeface="Arial" pitchFamily="34" charset="0"/>
              </a:rPr>
              <a:t>غير عملي بودن سرشماري در بعضي شرايط</a:t>
            </a:r>
            <a:endParaRPr lang="en-US" sz="2400" b="0" dirty="0">
              <a:effectLst>
                <a:outerShdw blurRad="38100" dist="38100" dir="2700000" algn="tl">
                  <a:srgbClr val="C0C0C0"/>
                </a:outerShdw>
              </a:effectLst>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46787">
                                            <p:txEl>
                                              <p:pRg st="0" end="0"/>
                                            </p:txEl>
                                          </p:spTgt>
                                        </p:tgtEl>
                                        <p:attrNameLst>
                                          <p:attrName>style.visibility</p:attrName>
                                        </p:attrNameLst>
                                      </p:cBhvr>
                                      <p:to>
                                        <p:strVal val="visible"/>
                                      </p:to>
                                    </p:set>
                                    <p:anim calcmode="lin" valueType="num">
                                      <p:cBhvr additive="base">
                                        <p:cTn id="7" dur="500" fill="hold"/>
                                        <p:tgtEl>
                                          <p:spTgt spid="24678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678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6787">
                                            <p:txEl>
                                              <p:pRg st="1" end="1"/>
                                            </p:txEl>
                                          </p:spTgt>
                                        </p:tgtEl>
                                        <p:attrNameLst>
                                          <p:attrName>style.visibility</p:attrName>
                                        </p:attrNameLst>
                                      </p:cBhvr>
                                      <p:to>
                                        <p:strVal val="visible"/>
                                      </p:to>
                                    </p:set>
                                    <p:anim calcmode="lin" valueType="num">
                                      <p:cBhvr additive="base">
                                        <p:cTn id="13" dur="500" fill="hold"/>
                                        <p:tgtEl>
                                          <p:spTgt spid="24678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678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6787">
                                            <p:txEl>
                                              <p:pRg st="2" end="2"/>
                                            </p:txEl>
                                          </p:spTgt>
                                        </p:tgtEl>
                                        <p:attrNameLst>
                                          <p:attrName>style.visibility</p:attrName>
                                        </p:attrNameLst>
                                      </p:cBhvr>
                                      <p:to>
                                        <p:strVal val="visible"/>
                                      </p:to>
                                    </p:set>
                                    <p:anim calcmode="lin" valueType="num">
                                      <p:cBhvr additive="base">
                                        <p:cTn id="19" dur="500" fill="hold"/>
                                        <p:tgtEl>
                                          <p:spTgt spid="24678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678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46787">
                                            <p:txEl>
                                              <p:pRg st="3" end="3"/>
                                            </p:txEl>
                                          </p:spTgt>
                                        </p:tgtEl>
                                        <p:attrNameLst>
                                          <p:attrName>style.visibility</p:attrName>
                                        </p:attrNameLst>
                                      </p:cBhvr>
                                      <p:to>
                                        <p:strVal val="visible"/>
                                      </p:to>
                                    </p:set>
                                    <p:anim calcmode="lin" valueType="num">
                                      <p:cBhvr additive="base">
                                        <p:cTn id="25" dur="500" fill="hold"/>
                                        <p:tgtEl>
                                          <p:spTgt spid="24678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4678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Line 2"/>
          <p:cNvSpPr>
            <a:spLocks noChangeShapeType="1"/>
          </p:cNvSpPr>
          <p:nvPr/>
        </p:nvSpPr>
        <p:spPr bwMode="auto">
          <a:xfrm>
            <a:off x="304800" y="1447800"/>
            <a:ext cx="8534400" cy="0"/>
          </a:xfrm>
          <a:prstGeom prst="line">
            <a:avLst/>
          </a:prstGeom>
          <a:noFill/>
          <a:ln w="57150">
            <a:solidFill>
              <a:srgbClr val="FF0000"/>
            </a:solidFill>
            <a:round/>
            <a:headEnd/>
            <a:tailEnd/>
          </a:ln>
        </p:spPr>
        <p:txBody>
          <a:bodyPr wrap="none" anchor="ctr"/>
          <a:lstStyle/>
          <a:p>
            <a:endParaRPr lang="en-US"/>
          </a:p>
        </p:txBody>
      </p:sp>
      <p:sp>
        <p:nvSpPr>
          <p:cNvPr id="14344" name="Text Box 8"/>
          <p:cNvSpPr txBox="1">
            <a:spLocks noChangeArrowheads="1"/>
          </p:cNvSpPr>
          <p:nvPr/>
        </p:nvSpPr>
        <p:spPr bwMode="auto">
          <a:xfrm>
            <a:off x="857224" y="4143380"/>
            <a:ext cx="2955360" cy="523220"/>
          </a:xfrm>
          <a:prstGeom prst="rect">
            <a:avLst/>
          </a:prstGeom>
          <a:noFill/>
          <a:ln w="9525">
            <a:noFill/>
            <a:miter lim="800000"/>
            <a:headEnd/>
            <a:tailEnd/>
          </a:ln>
        </p:spPr>
        <p:txBody>
          <a:bodyPr wrap="none">
            <a:spAutoFit/>
          </a:bodyPr>
          <a:lstStyle/>
          <a:p>
            <a:pPr eaLnBrk="0" hangingPunct="0"/>
            <a:r>
              <a:rPr lang="en-US" sz="2800" b="1" dirty="0">
                <a:latin typeface="Times New Roman" pitchFamily="18" charset="0"/>
              </a:rPr>
              <a:t>Target </a:t>
            </a:r>
            <a:r>
              <a:rPr lang="en-US" sz="2800" b="1" dirty="0" smtClean="0">
                <a:latin typeface="Times New Roman" pitchFamily="18" charset="0"/>
              </a:rPr>
              <a:t>Population</a:t>
            </a:r>
            <a:endParaRPr lang="en-US" sz="2800" b="1" dirty="0">
              <a:latin typeface="Times New Roman" pitchFamily="18" charset="0"/>
              <a:sym typeface="Wingdings" pitchFamily="2" charset="2"/>
            </a:endParaRPr>
          </a:p>
        </p:txBody>
      </p:sp>
      <p:sp>
        <p:nvSpPr>
          <p:cNvPr id="244745" name="Rectangle 9"/>
          <p:cNvSpPr>
            <a:spLocks noGrp="1" noChangeArrowheads="1"/>
          </p:cNvSpPr>
          <p:nvPr>
            <p:ph type="subTitle" idx="1"/>
          </p:nvPr>
        </p:nvSpPr>
        <p:spPr>
          <a:xfrm>
            <a:off x="1981200" y="381000"/>
            <a:ext cx="6400800" cy="990600"/>
          </a:xfrm>
        </p:spPr>
        <p:txBody>
          <a:bodyPr/>
          <a:lstStyle/>
          <a:p>
            <a:pPr algn="ctr" rtl="1" eaLnBrk="1" hangingPunct="1">
              <a:defRPr/>
            </a:pPr>
            <a:r>
              <a:rPr lang="fa-IR" sz="4400" dirty="0" smtClean="0">
                <a:solidFill>
                  <a:schemeClr val="folHlink"/>
                </a:solidFill>
                <a:cs typeface="B Titr" pitchFamily="2" charset="-78"/>
              </a:rPr>
              <a:t>نمونه گيري</a:t>
            </a:r>
            <a:endParaRPr lang="en-US" sz="4400" dirty="0" smtClean="0">
              <a:solidFill>
                <a:schemeClr val="folHlink"/>
              </a:solidFill>
              <a:cs typeface="B Titr" pitchFamily="2" charset="-78"/>
            </a:endParaRPr>
          </a:p>
        </p:txBody>
      </p:sp>
      <p:sp>
        <p:nvSpPr>
          <p:cNvPr id="11" name="Oval 6"/>
          <p:cNvSpPr>
            <a:spLocks noChangeArrowheads="1"/>
          </p:cNvSpPr>
          <p:nvPr/>
        </p:nvSpPr>
        <p:spPr bwMode="auto">
          <a:xfrm>
            <a:off x="4714876" y="4500570"/>
            <a:ext cx="3132137" cy="2016125"/>
          </a:xfrm>
          <a:prstGeom prst="ellipse">
            <a:avLst/>
          </a:prstGeom>
          <a:solidFill>
            <a:schemeClr val="tx1"/>
          </a:solidFill>
          <a:ln w="9525">
            <a:solidFill>
              <a:schemeClr val="tx1"/>
            </a:solidFill>
            <a:round/>
            <a:headEnd/>
            <a:tailEnd/>
          </a:ln>
        </p:spPr>
        <p:txBody>
          <a:bodyPr wrap="none" anchor="ctr"/>
          <a:lstStyle/>
          <a:p>
            <a:endParaRPr lang="ru-RU"/>
          </a:p>
        </p:txBody>
      </p:sp>
      <p:sp>
        <p:nvSpPr>
          <p:cNvPr id="12" name="Oval 15"/>
          <p:cNvSpPr>
            <a:spLocks noChangeArrowheads="1"/>
          </p:cNvSpPr>
          <p:nvPr/>
        </p:nvSpPr>
        <p:spPr bwMode="auto">
          <a:xfrm>
            <a:off x="5929322" y="5000636"/>
            <a:ext cx="647700" cy="936625"/>
          </a:xfrm>
          <a:prstGeom prst="ellipse">
            <a:avLst/>
          </a:prstGeom>
          <a:solidFill>
            <a:srgbClr val="800000"/>
          </a:solidFill>
          <a:ln w="9525">
            <a:solidFill>
              <a:schemeClr val="tx1"/>
            </a:solidFill>
            <a:round/>
            <a:headEnd/>
            <a:tailEnd/>
          </a:ln>
        </p:spPr>
        <p:txBody>
          <a:bodyPr wrap="none" anchor="ctr"/>
          <a:lstStyle/>
          <a:p>
            <a:endParaRPr lang="ru-RU"/>
          </a:p>
        </p:txBody>
      </p:sp>
      <p:cxnSp>
        <p:nvCxnSpPr>
          <p:cNvPr id="14" name="Shape 13"/>
          <p:cNvCxnSpPr/>
          <p:nvPr/>
        </p:nvCxnSpPr>
        <p:spPr>
          <a:xfrm>
            <a:off x="3857620" y="4500570"/>
            <a:ext cx="1000132" cy="500066"/>
          </a:xfrm>
          <a:prstGeom prst="curvedConnector3">
            <a:avLst>
              <a:gd name="adj1" fmla="val 50000"/>
            </a:avLst>
          </a:prstGeom>
          <a:ln>
            <a:tailEnd type="arrow"/>
          </a:ln>
        </p:spPr>
        <p:style>
          <a:lnRef idx="3">
            <a:schemeClr val="dk1"/>
          </a:lnRef>
          <a:fillRef idx="0">
            <a:schemeClr val="dk1"/>
          </a:fillRef>
          <a:effectRef idx="2">
            <a:schemeClr val="dk1"/>
          </a:effectRef>
          <a:fontRef idx="minor">
            <a:schemeClr val="tx1"/>
          </a:fontRef>
        </p:style>
      </p:cxnSp>
      <p:sp>
        <p:nvSpPr>
          <p:cNvPr id="16" name="Text Box 8"/>
          <p:cNvSpPr txBox="1">
            <a:spLocks noChangeArrowheads="1"/>
          </p:cNvSpPr>
          <p:nvPr/>
        </p:nvSpPr>
        <p:spPr bwMode="auto">
          <a:xfrm>
            <a:off x="1000100" y="6000768"/>
            <a:ext cx="1322798" cy="523220"/>
          </a:xfrm>
          <a:prstGeom prst="rect">
            <a:avLst/>
          </a:prstGeom>
          <a:noFill/>
          <a:ln w="9525">
            <a:noFill/>
            <a:miter lim="800000"/>
            <a:headEnd/>
            <a:tailEnd/>
          </a:ln>
        </p:spPr>
        <p:txBody>
          <a:bodyPr wrap="none">
            <a:spAutoFit/>
          </a:bodyPr>
          <a:lstStyle/>
          <a:p>
            <a:pPr eaLnBrk="0" hangingPunct="0"/>
            <a:r>
              <a:rPr lang="en-US" sz="2800" b="1" dirty="0" smtClean="0">
                <a:latin typeface="Times New Roman" pitchFamily="18" charset="0"/>
                <a:sym typeface="Wingdings" pitchFamily="2" charset="2"/>
              </a:rPr>
              <a:t>Sample</a:t>
            </a:r>
            <a:endParaRPr lang="en-US" sz="2800" b="1" dirty="0">
              <a:latin typeface="Times New Roman" pitchFamily="18" charset="0"/>
              <a:sym typeface="Wingdings" pitchFamily="2" charset="2"/>
            </a:endParaRPr>
          </a:p>
        </p:txBody>
      </p:sp>
      <p:cxnSp>
        <p:nvCxnSpPr>
          <p:cNvPr id="17" name="Shape 13"/>
          <p:cNvCxnSpPr>
            <a:stCxn id="16" idx="3"/>
          </p:cNvCxnSpPr>
          <p:nvPr/>
        </p:nvCxnSpPr>
        <p:spPr>
          <a:xfrm flipV="1">
            <a:off x="2322898" y="5572140"/>
            <a:ext cx="3534986" cy="690238"/>
          </a:xfrm>
          <a:prstGeom prst="curvedConnector3">
            <a:avLst>
              <a:gd name="adj1" fmla="val 50000"/>
            </a:avLst>
          </a:prstGeom>
          <a:ln>
            <a:tailEnd type="arrow"/>
          </a:ln>
        </p:spPr>
        <p:style>
          <a:lnRef idx="3">
            <a:schemeClr val="dk1"/>
          </a:lnRef>
          <a:fillRef idx="0">
            <a:schemeClr val="dk1"/>
          </a:fillRef>
          <a:effectRef idx="2">
            <a:schemeClr val="dk1"/>
          </a:effectRef>
          <a:fontRef idx="minor">
            <a:schemeClr val="tx1"/>
          </a:fontRef>
        </p:style>
      </p:cxnSp>
      <p:sp>
        <p:nvSpPr>
          <p:cNvPr id="21" name="Rectangle 20"/>
          <p:cNvSpPr/>
          <p:nvPr/>
        </p:nvSpPr>
        <p:spPr>
          <a:xfrm>
            <a:off x="285720" y="1571613"/>
            <a:ext cx="8358246" cy="2092881"/>
          </a:xfrm>
          <a:prstGeom prst="rect">
            <a:avLst/>
          </a:prstGeom>
        </p:spPr>
        <p:txBody>
          <a:bodyPr wrap="square">
            <a:spAutoFit/>
          </a:bodyPr>
          <a:lstStyle/>
          <a:p>
            <a:pPr>
              <a:spcBef>
                <a:spcPct val="50000"/>
              </a:spcBef>
            </a:pPr>
            <a:r>
              <a:rPr lang="ar-SA" sz="2600" b="0" dirty="0" smtClean="0">
                <a:latin typeface="Arial" pitchFamily="34" charset="0"/>
              </a:rPr>
              <a:t>نمونه</a:t>
            </a:r>
            <a:r>
              <a:rPr lang="en-US" sz="2600" b="0" dirty="0" smtClean="0">
                <a:latin typeface="Arial" pitchFamily="34" charset="0"/>
              </a:rPr>
              <a:t>Sample  </a:t>
            </a:r>
            <a:r>
              <a:rPr lang="fa-IR" sz="2600" b="0" dirty="0" smtClean="0">
                <a:latin typeface="Arial" pitchFamily="34" charset="0"/>
              </a:rPr>
              <a:t>: </a:t>
            </a:r>
            <a:r>
              <a:rPr lang="ar-SA" sz="2600" b="0" dirty="0" smtClean="0"/>
              <a:t>گروه يا مواردي كه اطلاعات از آنها به دست مي</a:t>
            </a:r>
            <a:r>
              <a:rPr lang="ar-SA" sz="2600" b="0" dirty="0" smtClean="0">
                <a:cs typeface="Mitra" pitchFamily="2" charset="-78"/>
              </a:rPr>
              <a:t>‌</a:t>
            </a:r>
            <a:r>
              <a:rPr lang="ar-SA" sz="2600" b="0" dirty="0" smtClean="0"/>
              <a:t>آيد .</a:t>
            </a:r>
          </a:p>
          <a:p>
            <a:pPr>
              <a:spcBef>
                <a:spcPct val="50000"/>
              </a:spcBef>
            </a:pPr>
            <a:r>
              <a:rPr lang="ar-SA" sz="2600" b="0" dirty="0" smtClean="0">
                <a:latin typeface="Arial" pitchFamily="34" charset="0"/>
              </a:rPr>
              <a:t>جام</a:t>
            </a:r>
            <a:r>
              <a:rPr lang="fa-IR" sz="2600" b="0" dirty="0" smtClean="0">
                <a:latin typeface="Arial" pitchFamily="34" charset="0"/>
              </a:rPr>
              <a:t>عه</a:t>
            </a:r>
            <a:r>
              <a:rPr lang="en-US" sz="2600" b="0" dirty="0" smtClean="0">
                <a:latin typeface="Arial" pitchFamily="34" charset="0"/>
              </a:rPr>
              <a:t> </a:t>
            </a:r>
            <a:r>
              <a:rPr lang="fa-IR" sz="2600" b="0" dirty="0" smtClean="0">
                <a:latin typeface="Arial" pitchFamily="34" charset="0"/>
              </a:rPr>
              <a:t>هدف  </a:t>
            </a:r>
            <a:r>
              <a:rPr lang="en-US" sz="2600" b="0" dirty="0" smtClean="0">
                <a:latin typeface="Arial" pitchFamily="34" charset="0"/>
              </a:rPr>
              <a:t>Target Population</a:t>
            </a:r>
            <a:r>
              <a:rPr lang="fa-IR" sz="2600" b="0" dirty="0" smtClean="0">
                <a:latin typeface="Arial" pitchFamily="34" charset="0"/>
              </a:rPr>
              <a:t>: </a:t>
            </a:r>
            <a:r>
              <a:rPr lang="ar-SA" sz="2600" b="0" dirty="0" smtClean="0">
                <a:latin typeface="Arial" pitchFamily="34" charset="0"/>
              </a:rPr>
              <a:t>گروه بزرگتري كه درصدد هستيم يافته</a:t>
            </a:r>
            <a:r>
              <a:rPr lang="ar-SA" sz="2600" b="0" dirty="0" smtClean="0">
                <a:latin typeface="Arial" pitchFamily="34" charset="0"/>
                <a:cs typeface="Mitra" pitchFamily="2" charset="-78"/>
              </a:rPr>
              <a:t>‌</a:t>
            </a:r>
            <a:r>
              <a:rPr lang="ar-SA" sz="2600" b="0" dirty="0" smtClean="0">
                <a:latin typeface="Arial" pitchFamily="34" charset="0"/>
              </a:rPr>
              <a:t>هاي حاصل از بررسي و مطالعه را به آنها تعميم دهيم .</a:t>
            </a:r>
            <a:endParaRPr lang="fa-IR" sz="2600" b="0" dirty="0" smtClean="0">
              <a:latin typeface="Arial" pitchFamily="34" charset="0"/>
            </a:endParaRPr>
          </a:p>
          <a:p>
            <a:pPr>
              <a:spcBef>
                <a:spcPct val="50000"/>
              </a:spcBef>
            </a:pPr>
            <a:endParaRPr lang="en-US" sz="2600" b="0" dirty="0">
              <a:latin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9" name="Rectangle 3"/>
          <p:cNvSpPr>
            <a:spLocks noGrp="1" noChangeArrowheads="1"/>
          </p:cNvSpPr>
          <p:nvPr>
            <p:ph type="subTitle" idx="4294967295"/>
          </p:nvPr>
        </p:nvSpPr>
        <p:spPr>
          <a:xfrm>
            <a:off x="642910" y="1071546"/>
            <a:ext cx="8153400" cy="609600"/>
          </a:xfrm>
        </p:spPr>
        <p:txBody>
          <a:bodyPr>
            <a:normAutofit fontScale="92500" lnSpcReduction="20000"/>
          </a:bodyPr>
          <a:lstStyle/>
          <a:p>
            <a:pPr marL="0" indent="0" algn="ctr">
              <a:buFontTx/>
              <a:buNone/>
            </a:pPr>
            <a:r>
              <a:rPr lang="fa-IR" sz="4400" dirty="0">
                <a:effectLst>
                  <a:outerShdw blurRad="38100" dist="38100" dir="2700000" algn="tl">
                    <a:srgbClr val="C0C0C0"/>
                  </a:outerShdw>
                </a:effectLst>
              </a:rPr>
              <a:t>روش هاي نمونه گيري</a:t>
            </a:r>
            <a:endParaRPr lang="en-US" sz="4400" dirty="0">
              <a:effectLst>
                <a:outerShdw blurRad="38100" dist="38100" dir="2700000" algn="tl">
                  <a:srgbClr val="C0C0C0"/>
                </a:outerShdw>
              </a:effectLst>
            </a:endParaRPr>
          </a:p>
        </p:txBody>
      </p:sp>
      <p:sp>
        <p:nvSpPr>
          <p:cNvPr id="132100" name="Rectangle 4"/>
          <p:cNvSpPr>
            <a:spLocks noChangeArrowheads="1"/>
          </p:cNvSpPr>
          <p:nvPr/>
        </p:nvSpPr>
        <p:spPr bwMode="auto">
          <a:xfrm>
            <a:off x="457200" y="2565400"/>
            <a:ext cx="8229600" cy="2159000"/>
          </a:xfrm>
          <a:prstGeom prst="rect">
            <a:avLst/>
          </a:prstGeom>
          <a:noFill/>
          <a:ln w="9525">
            <a:noFill/>
            <a:miter lim="800000"/>
            <a:headEnd/>
            <a:tailEnd/>
          </a:ln>
          <a:effectLst/>
        </p:spPr>
        <p:txBody>
          <a:bodyPr/>
          <a:lstStyle/>
          <a:p>
            <a:pPr>
              <a:lnSpc>
                <a:spcPct val="140000"/>
              </a:lnSpc>
              <a:spcBef>
                <a:spcPct val="20000"/>
              </a:spcBef>
              <a:buClr>
                <a:schemeClr val="accent3"/>
              </a:buClr>
              <a:buSzPct val="60000"/>
              <a:buFont typeface="Wingdings" pitchFamily="2" charset="2"/>
              <a:buChar char="n"/>
            </a:pPr>
            <a:r>
              <a:rPr lang="en-US" sz="2400" b="0" dirty="0">
                <a:effectLst>
                  <a:outerShdw blurRad="38100" dist="38100" dir="2700000" algn="tl">
                    <a:srgbClr val="C0C0C0"/>
                  </a:outerShdw>
                </a:effectLst>
                <a:latin typeface="Arial" pitchFamily="34" charset="0"/>
                <a:cs typeface="B Mitra" pitchFamily="2" charset="-78"/>
              </a:rPr>
              <a:t> </a:t>
            </a:r>
            <a:r>
              <a:rPr lang="fa-IR" sz="2400" b="0" dirty="0">
                <a:effectLst>
                  <a:outerShdw blurRad="38100" dist="38100" dir="2700000" algn="tl">
                    <a:srgbClr val="C0C0C0"/>
                  </a:outerShdw>
                </a:effectLst>
                <a:latin typeface="Arial" pitchFamily="34" charset="0"/>
              </a:rPr>
              <a:t>غير احتمالي (</a:t>
            </a:r>
            <a:r>
              <a:rPr lang="en-US" sz="2400" b="0" dirty="0">
                <a:effectLst>
                  <a:outerShdw blurRad="38100" dist="38100" dir="2700000" algn="tl">
                    <a:srgbClr val="C0C0C0"/>
                  </a:outerShdw>
                </a:effectLst>
                <a:latin typeface="Arial" pitchFamily="34" charset="0"/>
              </a:rPr>
              <a:t>Non-probability sampling</a:t>
            </a:r>
            <a:r>
              <a:rPr lang="fa-IR" sz="2400" b="0" dirty="0">
                <a:effectLst>
                  <a:outerShdw blurRad="38100" dist="38100" dir="2700000" algn="tl">
                    <a:srgbClr val="C0C0C0"/>
                  </a:outerShdw>
                </a:effectLst>
                <a:latin typeface="Arial" pitchFamily="34" charset="0"/>
              </a:rPr>
              <a:t>)</a:t>
            </a:r>
          </a:p>
          <a:p>
            <a:pPr>
              <a:lnSpc>
                <a:spcPct val="140000"/>
              </a:lnSpc>
              <a:spcBef>
                <a:spcPct val="20000"/>
              </a:spcBef>
              <a:buClr>
                <a:schemeClr val="accent3"/>
              </a:buClr>
              <a:buSzPct val="60000"/>
              <a:buFont typeface="Wingdings" pitchFamily="2" charset="2"/>
              <a:buChar char="n"/>
            </a:pPr>
            <a:r>
              <a:rPr lang="fa-IR" sz="2400" b="0" dirty="0">
                <a:effectLst>
                  <a:outerShdw blurRad="38100" dist="38100" dir="2700000" algn="tl">
                    <a:srgbClr val="C0C0C0"/>
                  </a:outerShdw>
                </a:effectLst>
                <a:latin typeface="Arial" pitchFamily="34" charset="0"/>
              </a:rPr>
              <a:t> احتمالي (</a:t>
            </a:r>
            <a:r>
              <a:rPr lang="en-US" sz="2400" b="0" dirty="0">
                <a:effectLst>
                  <a:outerShdw blurRad="38100" dist="38100" dir="2700000" algn="tl">
                    <a:srgbClr val="C0C0C0"/>
                  </a:outerShdw>
                </a:effectLst>
                <a:latin typeface="Arial" pitchFamily="34" charset="0"/>
              </a:rPr>
              <a:t>Probability sampling</a:t>
            </a:r>
            <a:r>
              <a:rPr lang="fa-IR" sz="2400" b="0" dirty="0">
                <a:effectLst>
                  <a:outerShdw blurRad="38100" dist="38100" dir="2700000" algn="tl">
                    <a:srgbClr val="C0C0C0"/>
                  </a:outerShdw>
                </a:effectLst>
                <a:latin typeface="Arial" pitchFamily="34" charset="0"/>
              </a:rPr>
              <a:t>)</a:t>
            </a:r>
            <a:endParaRPr lang="en-GB" sz="2400" dirty="0">
              <a:effectLst>
                <a:outerShdw blurRad="38100" dist="38100" dir="2700000" algn="tl">
                  <a:srgbClr val="C0C0C0"/>
                </a:outerShdw>
              </a:effectLst>
              <a:latin typeface="Arial"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Line 2"/>
          <p:cNvSpPr>
            <a:spLocks noChangeShapeType="1"/>
          </p:cNvSpPr>
          <p:nvPr/>
        </p:nvSpPr>
        <p:spPr bwMode="auto">
          <a:xfrm>
            <a:off x="6899275" y="4144963"/>
            <a:ext cx="325438" cy="1392237"/>
          </a:xfrm>
          <a:prstGeom prst="line">
            <a:avLst/>
          </a:prstGeom>
          <a:noFill/>
          <a:ln w="25400">
            <a:solidFill>
              <a:schemeClr val="tx1"/>
            </a:solidFill>
            <a:round/>
            <a:headEnd/>
            <a:tailEnd type="triangle" w="med" len="med"/>
          </a:ln>
          <a:effectLst/>
        </p:spPr>
        <p:txBody>
          <a:bodyPr/>
          <a:lstStyle/>
          <a:p>
            <a:endParaRPr lang="en-US"/>
          </a:p>
        </p:txBody>
      </p:sp>
      <p:sp>
        <p:nvSpPr>
          <p:cNvPr id="44035" name="Line 3"/>
          <p:cNvSpPr>
            <a:spLocks noChangeShapeType="1"/>
          </p:cNvSpPr>
          <p:nvPr/>
        </p:nvSpPr>
        <p:spPr bwMode="auto">
          <a:xfrm flipH="1">
            <a:off x="6315075" y="4144963"/>
            <a:ext cx="427038" cy="1392237"/>
          </a:xfrm>
          <a:prstGeom prst="line">
            <a:avLst/>
          </a:prstGeom>
          <a:noFill/>
          <a:ln w="25400">
            <a:solidFill>
              <a:schemeClr val="tx1"/>
            </a:solidFill>
            <a:round/>
            <a:headEnd/>
            <a:tailEnd type="triangle" w="med" len="med"/>
          </a:ln>
          <a:effectLst/>
        </p:spPr>
        <p:txBody>
          <a:bodyPr/>
          <a:lstStyle/>
          <a:p>
            <a:endParaRPr lang="en-US"/>
          </a:p>
        </p:txBody>
      </p:sp>
      <p:sp>
        <p:nvSpPr>
          <p:cNvPr id="44036" name="Line 4"/>
          <p:cNvSpPr>
            <a:spLocks noChangeShapeType="1"/>
          </p:cNvSpPr>
          <p:nvPr/>
        </p:nvSpPr>
        <p:spPr bwMode="auto">
          <a:xfrm>
            <a:off x="7280275" y="4068763"/>
            <a:ext cx="173038" cy="173037"/>
          </a:xfrm>
          <a:prstGeom prst="line">
            <a:avLst/>
          </a:prstGeom>
          <a:noFill/>
          <a:ln w="25400">
            <a:solidFill>
              <a:schemeClr val="tx1"/>
            </a:solidFill>
            <a:round/>
            <a:headEnd/>
            <a:tailEnd type="triangle" w="med" len="med"/>
          </a:ln>
          <a:effectLst/>
        </p:spPr>
        <p:txBody>
          <a:bodyPr/>
          <a:lstStyle/>
          <a:p>
            <a:endParaRPr lang="en-US"/>
          </a:p>
        </p:txBody>
      </p:sp>
      <p:sp>
        <p:nvSpPr>
          <p:cNvPr id="44037" name="Line 5"/>
          <p:cNvSpPr>
            <a:spLocks noChangeShapeType="1"/>
          </p:cNvSpPr>
          <p:nvPr/>
        </p:nvSpPr>
        <p:spPr bwMode="auto">
          <a:xfrm flipH="1">
            <a:off x="6238875" y="4068763"/>
            <a:ext cx="274638" cy="173037"/>
          </a:xfrm>
          <a:prstGeom prst="line">
            <a:avLst/>
          </a:prstGeom>
          <a:noFill/>
          <a:ln w="25400">
            <a:solidFill>
              <a:schemeClr val="tx1"/>
            </a:solidFill>
            <a:round/>
            <a:headEnd/>
            <a:tailEnd type="triangle" w="med" len="med"/>
          </a:ln>
          <a:effectLst/>
        </p:spPr>
        <p:txBody>
          <a:bodyPr/>
          <a:lstStyle/>
          <a:p>
            <a:endParaRPr lang="en-US"/>
          </a:p>
        </p:txBody>
      </p:sp>
      <p:sp>
        <p:nvSpPr>
          <p:cNvPr id="44038" name="Line 6"/>
          <p:cNvSpPr>
            <a:spLocks noChangeShapeType="1"/>
          </p:cNvSpPr>
          <p:nvPr/>
        </p:nvSpPr>
        <p:spPr bwMode="auto">
          <a:xfrm>
            <a:off x="2251075" y="4144963"/>
            <a:ext cx="401638" cy="1392237"/>
          </a:xfrm>
          <a:prstGeom prst="line">
            <a:avLst/>
          </a:prstGeom>
          <a:noFill/>
          <a:ln w="25400">
            <a:solidFill>
              <a:schemeClr val="tx1"/>
            </a:solidFill>
            <a:round/>
            <a:headEnd/>
            <a:tailEnd type="triangle" w="med" len="med"/>
          </a:ln>
          <a:effectLst/>
        </p:spPr>
        <p:txBody>
          <a:bodyPr/>
          <a:lstStyle/>
          <a:p>
            <a:endParaRPr lang="en-US"/>
          </a:p>
        </p:txBody>
      </p:sp>
      <p:sp>
        <p:nvSpPr>
          <p:cNvPr id="44039" name="Line 7"/>
          <p:cNvSpPr>
            <a:spLocks noChangeShapeType="1"/>
          </p:cNvSpPr>
          <p:nvPr/>
        </p:nvSpPr>
        <p:spPr bwMode="auto">
          <a:xfrm flipH="1">
            <a:off x="1514475" y="4144963"/>
            <a:ext cx="503238" cy="1392237"/>
          </a:xfrm>
          <a:prstGeom prst="line">
            <a:avLst/>
          </a:prstGeom>
          <a:noFill/>
          <a:ln w="25400">
            <a:solidFill>
              <a:schemeClr val="tx1"/>
            </a:solidFill>
            <a:round/>
            <a:headEnd/>
            <a:tailEnd type="triangle" w="med" len="med"/>
          </a:ln>
          <a:effectLst/>
        </p:spPr>
        <p:txBody>
          <a:bodyPr/>
          <a:lstStyle/>
          <a:p>
            <a:endParaRPr lang="en-US"/>
          </a:p>
        </p:txBody>
      </p:sp>
      <p:sp>
        <p:nvSpPr>
          <p:cNvPr id="44040" name="Line 8"/>
          <p:cNvSpPr>
            <a:spLocks noChangeShapeType="1"/>
          </p:cNvSpPr>
          <p:nvPr/>
        </p:nvSpPr>
        <p:spPr bwMode="auto">
          <a:xfrm>
            <a:off x="2632075" y="3992563"/>
            <a:ext cx="173038" cy="173037"/>
          </a:xfrm>
          <a:prstGeom prst="line">
            <a:avLst/>
          </a:prstGeom>
          <a:noFill/>
          <a:ln w="25400">
            <a:solidFill>
              <a:schemeClr val="tx1"/>
            </a:solidFill>
            <a:round/>
            <a:headEnd/>
            <a:tailEnd type="triangle" w="med" len="med"/>
          </a:ln>
          <a:effectLst/>
        </p:spPr>
        <p:txBody>
          <a:bodyPr/>
          <a:lstStyle/>
          <a:p>
            <a:endParaRPr lang="en-US"/>
          </a:p>
        </p:txBody>
      </p:sp>
      <p:sp>
        <p:nvSpPr>
          <p:cNvPr id="44041" name="Line 9"/>
          <p:cNvSpPr>
            <a:spLocks noChangeShapeType="1"/>
          </p:cNvSpPr>
          <p:nvPr/>
        </p:nvSpPr>
        <p:spPr bwMode="auto">
          <a:xfrm flipH="1">
            <a:off x="2857488" y="1714488"/>
            <a:ext cx="1214446" cy="1285884"/>
          </a:xfrm>
          <a:prstGeom prst="line">
            <a:avLst/>
          </a:prstGeom>
          <a:noFill/>
          <a:ln w="25400">
            <a:solidFill>
              <a:schemeClr val="tx1"/>
            </a:solidFill>
            <a:round/>
            <a:headEnd/>
            <a:tailEnd type="triangle" w="med" len="med"/>
          </a:ln>
          <a:effectLst/>
        </p:spPr>
        <p:txBody>
          <a:bodyPr/>
          <a:lstStyle/>
          <a:p>
            <a:endParaRPr lang="en-US"/>
          </a:p>
        </p:txBody>
      </p:sp>
      <p:sp>
        <p:nvSpPr>
          <p:cNvPr id="44043" name="Oval 11"/>
          <p:cNvSpPr>
            <a:spLocks noChangeArrowheads="1"/>
          </p:cNvSpPr>
          <p:nvPr/>
        </p:nvSpPr>
        <p:spPr bwMode="auto">
          <a:xfrm>
            <a:off x="3571868" y="857232"/>
            <a:ext cx="2214578" cy="838200"/>
          </a:xfrm>
          <a:prstGeom prst="ellipse">
            <a:avLst/>
          </a:prstGeom>
          <a:solidFill>
            <a:schemeClr val="accent3"/>
          </a:solidFill>
          <a:ln w="12700">
            <a:solidFill>
              <a:schemeClr val="tx1"/>
            </a:solidFill>
            <a:round/>
            <a:headEnd/>
            <a:tailEnd/>
          </a:ln>
          <a:effectLst/>
        </p:spPr>
        <p:txBody>
          <a:bodyPr wrap="none" lIns="90488" tIns="44450" rIns="90488" bIns="44450" anchor="ctr"/>
          <a:lstStyle/>
          <a:p>
            <a:pPr algn="ctr"/>
            <a:r>
              <a:rPr lang="fa-IR" b="1" dirty="0" smtClean="0">
                <a:solidFill>
                  <a:schemeClr val="bg1"/>
                </a:solidFill>
                <a:latin typeface="Times New Roman" pitchFamily="18" charset="0"/>
              </a:rPr>
              <a:t>روش های نمونه گیری</a:t>
            </a:r>
            <a:endParaRPr lang="en-US" b="1" dirty="0">
              <a:solidFill>
                <a:schemeClr val="bg1"/>
              </a:solidFill>
              <a:latin typeface="Times New Roman" pitchFamily="18" charset="0"/>
            </a:endParaRPr>
          </a:p>
        </p:txBody>
      </p:sp>
      <p:sp>
        <p:nvSpPr>
          <p:cNvPr id="44044" name="Oval 12"/>
          <p:cNvSpPr>
            <a:spLocks noChangeArrowheads="1"/>
          </p:cNvSpPr>
          <p:nvPr/>
        </p:nvSpPr>
        <p:spPr bwMode="auto">
          <a:xfrm>
            <a:off x="1643042" y="2928934"/>
            <a:ext cx="1447800" cy="838200"/>
          </a:xfrm>
          <a:prstGeom prst="ellipse">
            <a:avLst/>
          </a:prstGeom>
          <a:solidFill>
            <a:srgbClr val="FFC000"/>
          </a:solidFill>
          <a:ln w="12700">
            <a:solidFill>
              <a:schemeClr val="tx1"/>
            </a:solidFill>
            <a:round/>
            <a:headEnd/>
            <a:tailEnd/>
          </a:ln>
          <a:effectLst/>
        </p:spPr>
        <p:txBody>
          <a:bodyPr wrap="none" lIns="90488" tIns="44450" rIns="90488" bIns="44450" anchor="ctr"/>
          <a:lstStyle/>
          <a:p>
            <a:pPr algn="ctr"/>
            <a:r>
              <a:rPr lang="fa-IR" b="1" dirty="0" smtClean="0">
                <a:solidFill>
                  <a:schemeClr val="bg1"/>
                </a:solidFill>
                <a:latin typeface="Times New Roman" pitchFamily="18" charset="0"/>
              </a:rPr>
              <a:t>احتمالی</a:t>
            </a:r>
            <a:endParaRPr lang="en-US" b="1" dirty="0">
              <a:solidFill>
                <a:schemeClr val="bg1"/>
              </a:solidFill>
              <a:latin typeface="Times New Roman" pitchFamily="18" charset="0"/>
            </a:endParaRPr>
          </a:p>
        </p:txBody>
      </p:sp>
      <p:sp>
        <p:nvSpPr>
          <p:cNvPr id="44045" name="Oval 13"/>
          <p:cNvSpPr>
            <a:spLocks noChangeArrowheads="1"/>
          </p:cNvSpPr>
          <p:nvPr/>
        </p:nvSpPr>
        <p:spPr bwMode="auto">
          <a:xfrm>
            <a:off x="2297113" y="5638800"/>
            <a:ext cx="1447800" cy="838200"/>
          </a:xfrm>
          <a:prstGeom prst="ellipse">
            <a:avLst/>
          </a:prstGeom>
          <a:solidFill>
            <a:srgbClr val="FFC000"/>
          </a:solidFill>
          <a:ln w="12700">
            <a:solidFill>
              <a:schemeClr val="tx1"/>
            </a:solidFill>
            <a:round/>
            <a:headEnd/>
            <a:tailEnd/>
          </a:ln>
          <a:effectLst/>
        </p:spPr>
        <p:txBody>
          <a:bodyPr wrap="none" lIns="90488" tIns="44450" rIns="90488" bIns="44450" anchor="ctr"/>
          <a:lstStyle/>
          <a:p>
            <a:pPr algn="ctr"/>
            <a:r>
              <a:rPr lang="fa-IR" dirty="0" smtClean="0">
                <a:solidFill>
                  <a:schemeClr val="bg1"/>
                </a:solidFill>
              </a:rPr>
              <a:t>تصادفی</a:t>
            </a:r>
            <a:endParaRPr lang="en-US" b="1" dirty="0">
              <a:solidFill>
                <a:schemeClr val="bg1"/>
              </a:solidFill>
              <a:latin typeface="Times New Roman" pitchFamily="18" charset="0"/>
            </a:endParaRPr>
          </a:p>
        </p:txBody>
      </p:sp>
      <p:sp>
        <p:nvSpPr>
          <p:cNvPr id="44046" name="Oval 14"/>
          <p:cNvSpPr>
            <a:spLocks noChangeArrowheads="1"/>
          </p:cNvSpPr>
          <p:nvPr/>
        </p:nvSpPr>
        <p:spPr bwMode="auto">
          <a:xfrm>
            <a:off x="544513" y="5638800"/>
            <a:ext cx="1447800" cy="838200"/>
          </a:xfrm>
          <a:prstGeom prst="ellipse">
            <a:avLst/>
          </a:prstGeom>
          <a:solidFill>
            <a:srgbClr val="FFC000"/>
          </a:solidFill>
          <a:ln w="12700">
            <a:solidFill>
              <a:schemeClr val="tx1"/>
            </a:solidFill>
            <a:round/>
            <a:headEnd/>
            <a:tailEnd/>
          </a:ln>
          <a:effectLst/>
        </p:spPr>
        <p:txBody>
          <a:bodyPr wrap="none" lIns="90488" tIns="44450" rIns="90488" bIns="44450" anchor="ctr"/>
          <a:lstStyle/>
          <a:p>
            <a:pPr algn="ctr"/>
            <a:r>
              <a:rPr lang="fa-IR" b="1" dirty="0" smtClean="0">
                <a:solidFill>
                  <a:schemeClr val="bg1"/>
                </a:solidFill>
                <a:latin typeface="Times New Roman" pitchFamily="18" charset="0"/>
              </a:rPr>
              <a:t>خوشه ای</a:t>
            </a:r>
            <a:endParaRPr lang="en-US" b="1" dirty="0">
              <a:solidFill>
                <a:schemeClr val="bg1"/>
              </a:solidFill>
              <a:latin typeface="Times New Roman" pitchFamily="18" charset="0"/>
            </a:endParaRPr>
          </a:p>
        </p:txBody>
      </p:sp>
      <p:sp>
        <p:nvSpPr>
          <p:cNvPr id="44047" name="Oval 15"/>
          <p:cNvSpPr>
            <a:spLocks noChangeArrowheads="1"/>
          </p:cNvSpPr>
          <p:nvPr/>
        </p:nvSpPr>
        <p:spPr bwMode="auto">
          <a:xfrm>
            <a:off x="239713" y="4191000"/>
            <a:ext cx="1447800" cy="838200"/>
          </a:xfrm>
          <a:prstGeom prst="ellipse">
            <a:avLst/>
          </a:prstGeom>
          <a:solidFill>
            <a:srgbClr val="FFC000"/>
          </a:solidFill>
          <a:ln w="12700">
            <a:solidFill>
              <a:schemeClr val="tx1"/>
            </a:solidFill>
            <a:round/>
            <a:headEnd/>
            <a:tailEnd/>
          </a:ln>
          <a:effectLst/>
        </p:spPr>
        <p:txBody>
          <a:bodyPr wrap="none" lIns="90488" tIns="44450" rIns="90488" bIns="44450" anchor="ctr"/>
          <a:lstStyle/>
          <a:p>
            <a:pPr algn="ctr"/>
            <a:r>
              <a:rPr lang="fa-IR" b="1" dirty="0" smtClean="0">
                <a:solidFill>
                  <a:schemeClr val="bg1"/>
                </a:solidFill>
                <a:latin typeface="Times New Roman" pitchFamily="18" charset="0"/>
              </a:rPr>
              <a:t>سیستماتیک</a:t>
            </a:r>
            <a:endParaRPr lang="en-US" b="1" dirty="0">
              <a:solidFill>
                <a:schemeClr val="bg1"/>
              </a:solidFill>
              <a:latin typeface="Times New Roman" pitchFamily="18" charset="0"/>
            </a:endParaRPr>
          </a:p>
        </p:txBody>
      </p:sp>
      <p:sp>
        <p:nvSpPr>
          <p:cNvPr id="44048" name="Oval 16"/>
          <p:cNvSpPr>
            <a:spLocks noChangeArrowheads="1"/>
          </p:cNvSpPr>
          <p:nvPr/>
        </p:nvSpPr>
        <p:spPr bwMode="auto">
          <a:xfrm>
            <a:off x="2525713" y="4191000"/>
            <a:ext cx="1447800" cy="838200"/>
          </a:xfrm>
          <a:prstGeom prst="ellipse">
            <a:avLst/>
          </a:prstGeom>
          <a:solidFill>
            <a:srgbClr val="FFC000"/>
          </a:solidFill>
          <a:ln w="12700">
            <a:solidFill>
              <a:schemeClr val="tx1"/>
            </a:solidFill>
            <a:round/>
            <a:headEnd/>
            <a:tailEnd/>
          </a:ln>
          <a:effectLst/>
        </p:spPr>
        <p:txBody>
          <a:bodyPr wrap="none" lIns="90488" tIns="44450" rIns="90488" bIns="44450" anchor="ctr"/>
          <a:lstStyle/>
          <a:p>
            <a:pPr algn="ctr"/>
            <a:r>
              <a:rPr lang="fa-IR" b="1" dirty="0" smtClean="0">
                <a:solidFill>
                  <a:schemeClr val="bg1"/>
                </a:solidFill>
                <a:latin typeface="Times New Roman" pitchFamily="18" charset="0"/>
              </a:rPr>
              <a:t>طبقه ای</a:t>
            </a:r>
            <a:endParaRPr lang="en-US" b="1" dirty="0">
              <a:solidFill>
                <a:schemeClr val="bg1"/>
              </a:solidFill>
              <a:latin typeface="Times New Roman" pitchFamily="18" charset="0"/>
            </a:endParaRPr>
          </a:p>
        </p:txBody>
      </p:sp>
      <p:sp>
        <p:nvSpPr>
          <p:cNvPr id="44049" name="Oval 17"/>
          <p:cNvSpPr>
            <a:spLocks noChangeArrowheads="1"/>
          </p:cNvSpPr>
          <p:nvPr/>
        </p:nvSpPr>
        <p:spPr bwMode="auto">
          <a:xfrm>
            <a:off x="6072198" y="2786058"/>
            <a:ext cx="1447800" cy="838200"/>
          </a:xfrm>
          <a:prstGeom prst="ellipse">
            <a:avLst/>
          </a:prstGeom>
          <a:solidFill>
            <a:schemeClr val="accent5"/>
          </a:solidFill>
          <a:ln w="12700">
            <a:solidFill>
              <a:schemeClr val="tx1"/>
            </a:solidFill>
            <a:round/>
            <a:headEnd/>
            <a:tailEnd/>
          </a:ln>
          <a:effectLst/>
        </p:spPr>
        <p:txBody>
          <a:bodyPr wrap="none" lIns="90488" tIns="44450" rIns="90488" bIns="44450" anchor="ctr"/>
          <a:lstStyle/>
          <a:p>
            <a:pPr algn="ctr"/>
            <a:r>
              <a:rPr lang="fa-IR" dirty="0" smtClean="0">
                <a:solidFill>
                  <a:schemeClr val="bg1"/>
                </a:solidFill>
              </a:rPr>
              <a:t>غیر احتمالی</a:t>
            </a:r>
            <a:endParaRPr lang="en-US" b="1" dirty="0">
              <a:solidFill>
                <a:schemeClr val="bg1"/>
              </a:solidFill>
              <a:latin typeface="Times New Roman" pitchFamily="18" charset="0"/>
            </a:endParaRPr>
          </a:p>
        </p:txBody>
      </p:sp>
      <p:sp>
        <p:nvSpPr>
          <p:cNvPr id="44050" name="Oval 18"/>
          <p:cNvSpPr>
            <a:spLocks noChangeArrowheads="1"/>
          </p:cNvSpPr>
          <p:nvPr/>
        </p:nvSpPr>
        <p:spPr bwMode="auto">
          <a:xfrm>
            <a:off x="7021513" y="5638800"/>
            <a:ext cx="1447800" cy="838200"/>
          </a:xfrm>
          <a:prstGeom prst="ellipse">
            <a:avLst/>
          </a:prstGeom>
          <a:solidFill>
            <a:schemeClr val="accent5"/>
          </a:solidFill>
          <a:ln w="12700">
            <a:solidFill>
              <a:schemeClr val="tx1"/>
            </a:solidFill>
            <a:round/>
            <a:headEnd/>
            <a:tailEnd/>
          </a:ln>
          <a:effectLst/>
        </p:spPr>
        <p:txBody>
          <a:bodyPr wrap="none" lIns="90488" tIns="44450" rIns="90488" bIns="44450" anchor="ctr"/>
          <a:lstStyle/>
          <a:p>
            <a:pPr algn="ctr"/>
            <a:r>
              <a:rPr lang="fa-IR" b="1" dirty="0" smtClean="0">
                <a:solidFill>
                  <a:schemeClr val="bg1"/>
                </a:solidFill>
                <a:latin typeface="Times New Roman" pitchFamily="18" charset="0"/>
              </a:rPr>
              <a:t>سهمیه ای</a:t>
            </a:r>
            <a:endParaRPr lang="en-US" b="1" dirty="0">
              <a:solidFill>
                <a:schemeClr val="bg1"/>
              </a:solidFill>
              <a:latin typeface="Times New Roman" pitchFamily="18" charset="0"/>
            </a:endParaRPr>
          </a:p>
        </p:txBody>
      </p:sp>
      <p:sp>
        <p:nvSpPr>
          <p:cNvPr id="44051" name="Oval 19"/>
          <p:cNvSpPr>
            <a:spLocks noChangeArrowheads="1"/>
          </p:cNvSpPr>
          <p:nvPr/>
        </p:nvSpPr>
        <p:spPr bwMode="auto">
          <a:xfrm>
            <a:off x="5292725" y="5661025"/>
            <a:ext cx="1447800" cy="838200"/>
          </a:xfrm>
          <a:prstGeom prst="ellipse">
            <a:avLst/>
          </a:prstGeom>
          <a:solidFill>
            <a:schemeClr val="accent5"/>
          </a:solidFill>
          <a:ln w="12700">
            <a:solidFill>
              <a:schemeClr val="tx1"/>
            </a:solidFill>
            <a:round/>
            <a:headEnd/>
            <a:tailEnd/>
          </a:ln>
          <a:effectLst/>
        </p:spPr>
        <p:txBody>
          <a:bodyPr wrap="none" lIns="90488" tIns="44450" rIns="90488" bIns="44450" anchor="ctr"/>
          <a:lstStyle/>
          <a:p>
            <a:pPr algn="ctr"/>
            <a:r>
              <a:rPr lang="fa-IR" b="1" dirty="0" smtClean="0">
                <a:solidFill>
                  <a:schemeClr val="bg1"/>
                </a:solidFill>
                <a:latin typeface="Times New Roman" pitchFamily="18" charset="0"/>
              </a:rPr>
              <a:t>مبتنی بر هدف</a:t>
            </a:r>
            <a:endParaRPr lang="en-US" b="1" dirty="0">
              <a:solidFill>
                <a:schemeClr val="bg1"/>
              </a:solidFill>
              <a:latin typeface="Times New Roman" pitchFamily="18" charset="0"/>
            </a:endParaRPr>
          </a:p>
        </p:txBody>
      </p:sp>
      <p:sp>
        <p:nvSpPr>
          <p:cNvPr id="44052" name="Oval 20"/>
          <p:cNvSpPr>
            <a:spLocks noChangeArrowheads="1"/>
          </p:cNvSpPr>
          <p:nvPr/>
        </p:nvSpPr>
        <p:spPr bwMode="auto">
          <a:xfrm>
            <a:off x="4964113" y="4191000"/>
            <a:ext cx="1447800" cy="838200"/>
          </a:xfrm>
          <a:prstGeom prst="ellipse">
            <a:avLst/>
          </a:prstGeom>
          <a:solidFill>
            <a:schemeClr val="accent5"/>
          </a:solidFill>
          <a:ln w="12700">
            <a:solidFill>
              <a:schemeClr val="tx1"/>
            </a:solidFill>
            <a:round/>
            <a:headEnd/>
            <a:tailEnd/>
          </a:ln>
          <a:effectLst/>
        </p:spPr>
        <p:txBody>
          <a:bodyPr wrap="none" lIns="90488" tIns="44450" rIns="90488" bIns="44450" anchor="ctr"/>
          <a:lstStyle/>
          <a:p>
            <a:pPr algn="ctr"/>
            <a:r>
              <a:rPr lang="fa-IR" b="1" dirty="0" smtClean="0">
                <a:solidFill>
                  <a:schemeClr val="bg1"/>
                </a:solidFill>
                <a:latin typeface="Times New Roman" pitchFamily="18" charset="0"/>
              </a:rPr>
              <a:t>در دسترس</a:t>
            </a:r>
            <a:endParaRPr lang="en-US" b="1" dirty="0">
              <a:solidFill>
                <a:schemeClr val="bg1"/>
              </a:solidFill>
              <a:latin typeface="Times New Roman" pitchFamily="18" charset="0"/>
            </a:endParaRPr>
          </a:p>
        </p:txBody>
      </p:sp>
      <p:sp>
        <p:nvSpPr>
          <p:cNvPr id="44053" name="Oval 21"/>
          <p:cNvSpPr>
            <a:spLocks noChangeArrowheads="1"/>
          </p:cNvSpPr>
          <p:nvPr/>
        </p:nvSpPr>
        <p:spPr bwMode="auto">
          <a:xfrm>
            <a:off x="7235825" y="4221163"/>
            <a:ext cx="1447800" cy="838200"/>
          </a:xfrm>
          <a:prstGeom prst="ellipse">
            <a:avLst/>
          </a:prstGeom>
          <a:solidFill>
            <a:schemeClr val="accent5"/>
          </a:solidFill>
          <a:ln w="12700">
            <a:solidFill>
              <a:schemeClr val="tx1"/>
            </a:solidFill>
            <a:round/>
            <a:headEnd/>
            <a:tailEnd/>
          </a:ln>
          <a:effectLst/>
        </p:spPr>
        <p:txBody>
          <a:bodyPr wrap="none" lIns="90488" tIns="44450" rIns="90488" bIns="44450" anchor="ctr"/>
          <a:lstStyle/>
          <a:p>
            <a:pPr algn="ctr"/>
            <a:r>
              <a:rPr lang="fa-IR" b="1" dirty="0" smtClean="0">
                <a:solidFill>
                  <a:schemeClr val="bg1"/>
                </a:solidFill>
                <a:latin typeface="Times New Roman" pitchFamily="18" charset="0"/>
              </a:rPr>
              <a:t>گلوله برفی</a:t>
            </a:r>
            <a:endParaRPr lang="en-US" b="1" dirty="0">
              <a:solidFill>
                <a:schemeClr val="bg1"/>
              </a:solidFill>
              <a:latin typeface="Times New Roman" pitchFamily="18" charset="0"/>
            </a:endParaRPr>
          </a:p>
        </p:txBody>
      </p:sp>
      <p:sp>
        <p:nvSpPr>
          <p:cNvPr id="44054" name="Line 22"/>
          <p:cNvSpPr>
            <a:spLocks noChangeShapeType="1"/>
          </p:cNvSpPr>
          <p:nvPr/>
        </p:nvSpPr>
        <p:spPr bwMode="auto">
          <a:xfrm>
            <a:off x="5429256" y="1643050"/>
            <a:ext cx="1000132" cy="1143008"/>
          </a:xfrm>
          <a:prstGeom prst="line">
            <a:avLst/>
          </a:prstGeom>
          <a:noFill/>
          <a:ln w="25400">
            <a:solidFill>
              <a:schemeClr val="tx1"/>
            </a:solidFill>
            <a:round/>
            <a:headEnd/>
            <a:tailEnd type="triangle" w="med" len="med"/>
          </a:ln>
          <a:effectLst/>
        </p:spPr>
        <p:txBody>
          <a:bodyPr/>
          <a:lstStyle/>
          <a:p>
            <a:endParaRPr lang="en-US"/>
          </a:p>
        </p:txBody>
      </p:sp>
      <p:sp>
        <p:nvSpPr>
          <p:cNvPr id="44055" name="Line 23"/>
          <p:cNvSpPr>
            <a:spLocks noChangeShapeType="1"/>
          </p:cNvSpPr>
          <p:nvPr/>
        </p:nvSpPr>
        <p:spPr bwMode="auto">
          <a:xfrm flipH="1">
            <a:off x="1285875" y="3992563"/>
            <a:ext cx="274638" cy="173037"/>
          </a:xfrm>
          <a:prstGeom prst="line">
            <a:avLst/>
          </a:prstGeom>
          <a:noFill/>
          <a:ln w="25400">
            <a:solidFill>
              <a:schemeClr val="tx1"/>
            </a:solidFill>
            <a:round/>
            <a:headEnd/>
            <a:tailEnd type="triangle" w="med" len="med"/>
          </a:ln>
          <a:effectLst/>
        </p:spPr>
        <p:txBody>
          <a:bodyPr/>
          <a:lstStyle/>
          <a:p>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latin typeface="Arial" pitchFamily="34" charset="0"/>
                <a:cs typeface="Arial" pitchFamily="34" charset="0"/>
              </a:rPr>
              <a:t>نمونه گیری غیر احتمالی</a:t>
            </a:r>
            <a:endParaRPr lang="en-US" dirty="0">
              <a:latin typeface="Arial" pitchFamily="34" charset="0"/>
              <a:cs typeface="Arial" pitchFamily="34" charset="0"/>
            </a:endParaRPr>
          </a:p>
        </p:txBody>
      </p:sp>
      <p:sp>
        <p:nvSpPr>
          <p:cNvPr id="3" name="Content Placeholder 2"/>
          <p:cNvSpPr>
            <a:spLocks noGrp="1"/>
          </p:cNvSpPr>
          <p:nvPr>
            <p:ph idx="1"/>
          </p:nvPr>
        </p:nvSpPr>
        <p:spPr/>
        <p:txBody>
          <a:bodyPr>
            <a:normAutofit fontScale="92500" lnSpcReduction="10000"/>
          </a:bodyPr>
          <a:lstStyle/>
          <a:p>
            <a:pPr algn="r" rtl="1"/>
            <a:r>
              <a:rPr lang="fa-IR" dirty="0" smtClean="0"/>
              <a:t>نمونه گیری در دسترس</a:t>
            </a:r>
            <a:r>
              <a:rPr lang="en-US" dirty="0" smtClean="0"/>
              <a:t> :(Convenience sampling) </a:t>
            </a:r>
            <a:r>
              <a:rPr lang="fa-IR" dirty="0" smtClean="0"/>
              <a:t>در این روش نمونه گیری از افرادی که براحتی در دسترس هستند برای شرکت در مطالعه دعوت بعمل می آید. برای مثال، محقق برای بررسی میزان افسردگی افراد دیابتیک از مراجعه کنندگان به کلینیک دیابت نمونه گیری انجام می دهد. (متداولترین روش)</a:t>
            </a:r>
          </a:p>
          <a:p>
            <a:pPr algn="r" rtl="1"/>
            <a:r>
              <a:rPr lang="fa-IR" dirty="0" smtClean="0"/>
              <a:t>نمونه گیری گلوله برفی (</a:t>
            </a:r>
            <a:r>
              <a:rPr lang="en-US" dirty="0" smtClean="0"/>
              <a:t>Snowballing sampling</a:t>
            </a:r>
            <a:r>
              <a:rPr lang="fa-IR" dirty="0" smtClean="0"/>
              <a:t>)</a:t>
            </a:r>
            <a:r>
              <a:rPr lang="en-US" dirty="0" smtClean="0"/>
              <a:t>:</a:t>
            </a:r>
            <a:r>
              <a:rPr lang="fa-IR" dirty="0" smtClean="0"/>
              <a:t> در این روش نمونه گیری، از افرادی که وارد مطالعه شده اند برای فراخوان افراد دیگری که شرایط ورود به مطالعه را داشته باشند ، جهت شرکت در مطالعه دعوت بعمل می آید. در مواردی که افراد واجد شرایط شناخته شده نیستند و بجای خاصی مراجعه متقیم ندارند. برای مثال، محقق از معتادین تزریقی که برای تست </a:t>
            </a:r>
            <a:r>
              <a:rPr lang="en-US" dirty="0" smtClean="0"/>
              <a:t>HIV</a:t>
            </a:r>
            <a:r>
              <a:rPr lang="fa-IR" dirty="0" smtClean="0"/>
              <a:t> به درمانگاه مراجعه کرده اند می خواهد که به دیگرانی که می شناسد اطلاع دهد تا آنها نیز در مطالعه شرکت نمایند.</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5728"/>
            <a:ext cx="8229600" cy="1000132"/>
          </a:xfrm>
        </p:spPr>
        <p:txBody>
          <a:bodyPr/>
          <a:lstStyle/>
          <a:p>
            <a:pPr algn="ctr" rtl="1"/>
            <a:r>
              <a:rPr lang="fa-IR" dirty="0" smtClean="0">
                <a:latin typeface="Arial" pitchFamily="34" charset="0"/>
                <a:cs typeface="Arial" pitchFamily="34" charset="0"/>
              </a:rPr>
              <a:t>نمونه گیری غیر احتمالی</a:t>
            </a:r>
            <a:endParaRPr lang="en-US" dirty="0"/>
          </a:p>
        </p:txBody>
      </p:sp>
      <p:sp>
        <p:nvSpPr>
          <p:cNvPr id="3" name="Content Placeholder 2"/>
          <p:cNvSpPr>
            <a:spLocks noGrp="1"/>
          </p:cNvSpPr>
          <p:nvPr>
            <p:ph idx="1"/>
          </p:nvPr>
        </p:nvSpPr>
        <p:spPr/>
        <p:txBody>
          <a:bodyPr>
            <a:normAutofit fontScale="92500" lnSpcReduction="20000"/>
          </a:bodyPr>
          <a:lstStyle/>
          <a:p>
            <a:pPr algn="r" rtl="1">
              <a:buNone/>
            </a:pPr>
            <a:r>
              <a:rPr lang="fa-IR" dirty="0" smtClean="0"/>
              <a:t>نمونه گیری سهمیه ای (</a:t>
            </a:r>
            <a:r>
              <a:rPr lang="en-US" dirty="0" smtClean="0"/>
              <a:t>Quota Sampling</a:t>
            </a:r>
            <a:r>
              <a:rPr lang="fa-IR" dirty="0" smtClean="0"/>
              <a:t>):  نمونه گيري است كه در آن محقق بر اساس اطلاعاتی که دارد تصمیم می گیرد که از هر زیر جامعه اي چه نسبتی برای نمونه گیری انتخاب شود. در واقع نمونه گیری سهمیه ای شکلی از نمونه گیری طبقه ای متناسب است که در آن، نسبت از قبل تعیین شدۀ افراد از گروه های مختلف نمونه گیری می شوند اما بر مبنای نمونه </a:t>
            </a:r>
            <a:r>
              <a:rPr lang="fa-IR" smtClean="0"/>
              <a:t>گیری دردسترس برای مثال، محقق مشخص می کند که از هر رده شغلی 20 نفر انتخاب شود.</a:t>
            </a:r>
            <a:endParaRPr lang="fa-IR" dirty="0" smtClean="0"/>
          </a:p>
          <a:p>
            <a:pPr algn="r" rtl="1">
              <a:buNone/>
            </a:pPr>
            <a:r>
              <a:rPr lang="fa-IR" dirty="0" smtClean="0"/>
              <a:t>نمونه گیری مبتنی بر هدف (</a:t>
            </a:r>
            <a:r>
              <a:rPr lang="en-US" dirty="0" smtClean="0"/>
              <a:t>Purposive Sampling</a:t>
            </a:r>
            <a:r>
              <a:rPr lang="fa-IR" dirty="0" smtClean="0"/>
              <a:t>): در این نوع نمونه</a:t>
            </a:r>
            <a:r>
              <a:rPr lang="en-US" dirty="0" smtClean="0"/>
              <a:t> </a:t>
            </a:r>
            <a:r>
              <a:rPr lang="fa-IR" dirty="0" smtClean="0"/>
              <a:t>گیری، افرادی برای نمونه انتخاب می شوند که برای ارائه اطلاعات مورد نیاز در بهترین موقعیت قرار دارند. برای مثال، اگر محققی می خواهد بداند چگونه زنان به پست های مدیریت عالی دست می یابند، تنها افرادی که می توانند اطلاعات دست اول در این مورد به وی بدهند مدیران زنی هستند که در پست های ریاست، معاونت و سطوح عالی مدیریت اجرائی در سازمان ها، ادارات و دانشگاه ها قرار دارند.</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2"/>
          <p:cNvSpPr>
            <a:spLocks noGrp="1" noChangeArrowheads="1"/>
          </p:cNvSpPr>
          <p:nvPr>
            <p:ph type="title" idx="4294967295"/>
          </p:nvPr>
        </p:nvSpPr>
        <p:spPr>
          <a:xfrm>
            <a:off x="0" y="274638"/>
            <a:ext cx="8229600" cy="1143000"/>
          </a:xfrm>
        </p:spPr>
        <p:txBody>
          <a:bodyPr anchorCtr="1"/>
          <a:lstStyle/>
          <a:p>
            <a:r>
              <a:rPr lang="fa-IR" dirty="0" smtClean="0">
                <a:solidFill>
                  <a:schemeClr val="tx1"/>
                </a:solidFill>
                <a:effectLst>
                  <a:outerShdw blurRad="38100" dist="38100" dir="2700000" algn="tl">
                    <a:srgbClr val="C0C0C0"/>
                  </a:outerShdw>
                </a:effectLst>
              </a:rPr>
              <a:t>معايب روش هاي </a:t>
            </a:r>
            <a:r>
              <a:rPr lang="fa-IR" dirty="0">
                <a:solidFill>
                  <a:schemeClr val="tx1"/>
                </a:solidFill>
                <a:effectLst>
                  <a:outerShdw blurRad="38100" dist="38100" dir="2700000" algn="tl">
                    <a:srgbClr val="C0C0C0"/>
                  </a:outerShdw>
                </a:effectLst>
              </a:rPr>
              <a:t>نمونه </a:t>
            </a:r>
            <a:r>
              <a:rPr lang="fa-IR" dirty="0" smtClean="0">
                <a:solidFill>
                  <a:schemeClr val="tx1"/>
                </a:solidFill>
                <a:effectLst>
                  <a:outerShdw blurRad="38100" dist="38100" dir="2700000" algn="tl">
                    <a:srgbClr val="C0C0C0"/>
                  </a:outerShdw>
                </a:effectLst>
              </a:rPr>
              <a:t>گيري غير احتمالي</a:t>
            </a:r>
            <a:endParaRPr lang="en-US" dirty="0">
              <a:solidFill>
                <a:schemeClr val="tx1"/>
              </a:solidFill>
              <a:effectLst>
                <a:outerShdw blurRad="38100" dist="38100" dir="2700000" algn="tl">
                  <a:srgbClr val="C0C0C0"/>
                </a:outerShdw>
              </a:effectLst>
            </a:endParaRPr>
          </a:p>
        </p:txBody>
      </p:sp>
      <p:sp>
        <p:nvSpPr>
          <p:cNvPr id="262147" name="Rectangle 3"/>
          <p:cNvSpPr>
            <a:spLocks noGrp="1" noChangeArrowheads="1"/>
          </p:cNvSpPr>
          <p:nvPr>
            <p:ph type="body" idx="4294967295"/>
          </p:nvPr>
        </p:nvSpPr>
        <p:spPr>
          <a:xfrm>
            <a:off x="0" y="1600200"/>
            <a:ext cx="8229600" cy="4525963"/>
          </a:xfrm>
        </p:spPr>
        <p:txBody>
          <a:bodyPr/>
          <a:lstStyle/>
          <a:p>
            <a:endParaRPr lang="fa-IR" sz="2400" b="1" dirty="0">
              <a:solidFill>
                <a:srgbClr val="FFFFFF"/>
              </a:solidFill>
              <a:latin typeface="Times New Roman" pitchFamily="18" charset="0"/>
              <a:cs typeface="B Zar" pitchFamily="2" charset="-78"/>
            </a:endParaRPr>
          </a:p>
          <a:p>
            <a:pPr algn="r" rtl="1"/>
            <a:r>
              <a:rPr lang="ar-SA" sz="2400" dirty="0">
                <a:effectLst>
                  <a:outerShdw blurRad="38100" dist="38100" dir="2700000" algn="tl">
                    <a:srgbClr val="C0C0C0"/>
                  </a:outerShdw>
                </a:effectLst>
                <a:latin typeface="Arial" pitchFamily="34" charset="0"/>
                <a:cs typeface="Arial" pitchFamily="34" charset="0"/>
              </a:rPr>
              <a:t>شانس انتخاب براي همه اعضاء جامعه </a:t>
            </a:r>
            <a:r>
              <a:rPr lang="fa-IR" sz="2400" dirty="0">
                <a:effectLst>
                  <a:outerShdw blurRad="38100" dist="38100" dir="2700000" algn="tl">
                    <a:srgbClr val="C0C0C0"/>
                  </a:outerShdw>
                </a:effectLst>
                <a:latin typeface="Arial" pitchFamily="34" charset="0"/>
                <a:cs typeface="Arial" pitchFamily="34" charset="0"/>
              </a:rPr>
              <a:t>مشخص </a:t>
            </a:r>
            <a:r>
              <a:rPr lang="fa-IR" sz="2400" dirty="0" smtClean="0">
                <a:effectLst>
                  <a:outerShdw blurRad="38100" dist="38100" dir="2700000" algn="tl">
                    <a:srgbClr val="C0C0C0"/>
                  </a:outerShdw>
                </a:effectLst>
                <a:latin typeface="Arial" pitchFamily="34" charset="0"/>
                <a:cs typeface="Arial" pitchFamily="34" charset="0"/>
              </a:rPr>
              <a:t>نيست</a:t>
            </a:r>
            <a:r>
              <a:rPr lang="en-US" sz="2400" dirty="0" smtClean="0">
                <a:effectLst>
                  <a:outerShdw blurRad="38100" dist="38100" dir="2700000" algn="tl">
                    <a:srgbClr val="C0C0C0"/>
                  </a:outerShdw>
                </a:effectLst>
                <a:latin typeface="Arial" pitchFamily="34" charset="0"/>
                <a:cs typeface="Arial" pitchFamily="34" charset="0"/>
              </a:rPr>
              <a:t>.</a:t>
            </a:r>
            <a:endParaRPr lang="fa-IR" sz="2400" dirty="0">
              <a:effectLst>
                <a:outerShdw blurRad="38100" dist="38100" dir="2700000" algn="tl">
                  <a:srgbClr val="C0C0C0"/>
                </a:outerShdw>
              </a:effectLst>
              <a:latin typeface="Arial" pitchFamily="34" charset="0"/>
              <a:cs typeface="Arial" pitchFamily="34" charset="0"/>
            </a:endParaRPr>
          </a:p>
          <a:p>
            <a:pPr algn="r" rtl="1"/>
            <a:r>
              <a:rPr lang="fa-IR" sz="2400" dirty="0">
                <a:effectLst>
                  <a:outerShdw blurRad="38100" dist="38100" dir="2700000" algn="tl">
                    <a:srgbClr val="C0C0C0"/>
                  </a:outerShdw>
                </a:effectLst>
                <a:latin typeface="Arial" pitchFamily="34" charset="0"/>
                <a:cs typeface="Arial" pitchFamily="34" charset="0"/>
              </a:rPr>
              <a:t>نمونه حاصل معرف جامعه </a:t>
            </a:r>
            <a:r>
              <a:rPr lang="fa-IR" sz="2400" dirty="0" smtClean="0">
                <a:effectLst>
                  <a:outerShdw blurRad="38100" dist="38100" dir="2700000" algn="tl">
                    <a:srgbClr val="C0C0C0"/>
                  </a:outerShdw>
                </a:effectLst>
                <a:latin typeface="Arial" pitchFamily="34" charset="0"/>
                <a:cs typeface="Arial" pitchFamily="34" charset="0"/>
              </a:rPr>
              <a:t>نمي </a:t>
            </a:r>
            <a:r>
              <a:rPr lang="fa-IR" sz="2400" dirty="0">
                <a:effectLst>
                  <a:outerShdw blurRad="38100" dist="38100" dir="2700000" algn="tl">
                    <a:srgbClr val="C0C0C0"/>
                  </a:outerShdw>
                </a:effectLst>
                <a:latin typeface="Arial" pitchFamily="34" charset="0"/>
                <a:cs typeface="Arial" pitchFamily="34" charset="0"/>
              </a:rPr>
              <a:t>باشد.</a:t>
            </a:r>
          </a:p>
          <a:p>
            <a:pPr algn="r" rtl="1"/>
            <a:r>
              <a:rPr lang="fa-IR" sz="2400" dirty="0">
                <a:effectLst>
                  <a:outerShdw blurRad="38100" dist="38100" dir="2700000" algn="tl">
                    <a:srgbClr val="C0C0C0"/>
                  </a:outerShdw>
                </a:effectLst>
                <a:latin typeface="Arial" pitchFamily="34" charset="0"/>
                <a:cs typeface="Arial" pitchFamily="34" charset="0"/>
              </a:rPr>
              <a:t>ممکن است </a:t>
            </a:r>
            <a:r>
              <a:rPr lang="fa-IR" sz="2400" dirty="0" smtClean="0">
                <a:effectLst>
                  <a:outerShdw blurRad="38100" dist="38100" dir="2700000" algn="tl">
                    <a:srgbClr val="C0C0C0"/>
                  </a:outerShdw>
                </a:effectLst>
                <a:latin typeface="Arial" pitchFamily="34" charset="0"/>
                <a:cs typeface="Arial" pitchFamily="34" charset="0"/>
              </a:rPr>
              <a:t>بعضي </a:t>
            </a:r>
            <a:r>
              <a:rPr lang="fa-IR" sz="2400" dirty="0">
                <a:effectLst>
                  <a:outerShdw blurRad="38100" dist="38100" dir="2700000" algn="tl">
                    <a:srgbClr val="C0C0C0"/>
                  </a:outerShdw>
                </a:effectLst>
                <a:latin typeface="Arial" pitchFamily="34" charset="0"/>
                <a:cs typeface="Arial" pitchFamily="34" charset="0"/>
              </a:rPr>
              <a:t>از واحدها </a:t>
            </a:r>
            <a:r>
              <a:rPr lang="fa-IR" sz="2400" dirty="0" smtClean="0">
                <a:effectLst>
                  <a:outerShdw blurRad="38100" dist="38100" dir="2700000" algn="tl">
                    <a:srgbClr val="C0C0C0"/>
                  </a:outerShdw>
                </a:effectLst>
                <a:latin typeface="Arial" pitchFamily="34" charset="0"/>
                <a:cs typeface="Arial" pitchFamily="34" charset="0"/>
              </a:rPr>
              <a:t>زياد </a:t>
            </a:r>
            <a:r>
              <a:rPr lang="fa-IR" sz="2400" dirty="0">
                <a:effectLst>
                  <a:outerShdw blurRad="38100" dist="38100" dir="2700000" algn="tl">
                    <a:srgbClr val="C0C0C0"/>
                  </a:outerShdw>
                </a:effectLst>
                <a:latin typeface="Arial" pitchFamily="34" charset="0"/>
                <a:cs typeface="Arial" pitchFamily="34" charset="0"/>
              </a:rPr>
              <a:t>و </a:t>
            </a:r>
            <a:r>
              <a:rPr lang="fa-IR" sz="2400" dirty="0" smtClean="0">
                <a:effectLst>
                  <a:outerShdw blurRad="38100" dist="38100" dir="2700000" algn="tl">
                    <a:srgbClr val="C0C0C0"/>
                  </a:outerShdw>
                </a:effectLst>
                <a:latin typeface="Arial" pitchFamily="34" charset="0"/>
                <a:cs typeface="Arial" pitchFamily="34" charset="0"/>
              </a:rPr>
              <a:t>برخي </a:t>
            </a:r>
            <a:r>
              <a:rPr lang="fa-IR" sz="2400" dirty="0">
                <a:effectLst>
                  <a:outerShdw blurRad="38100" dist="38100" dir="2700000" algn="tl">
                    <a:srgbClr val="C0C0C0"/>
                  </a:outerShdw>
                </a:effectLst>
                <a:latin typeface="Arial" pitchFamily="34" charset="0"/>
                <a:cs typeface="Arial" pitchFamily="34" charset="0"/>
              </a:rPr>
              <a:t>کم انتخاب </a:t>
            </a:r>
            <a:r>
              <a:rPr lang="fa-IR" sz="2400" dirty="0" smtClean="0">
                <a:effectLst>
                  <a:outerShdw blurRad="38100" dist="38100" dir="2700000" algn="tl">
                    <a:srgbClr val="C0C0C0"/>
                  </a:outerShdw>
                </a:effectLst>
                <a:latin typeface="Arial" pitchFamily="34" charset="0"/>
                <a:cs typeface="Arial" pitchFamily="34" charset="0"/>
              </a:rPr>
              <a:t>شوند</a:t>
            </a:r>
            <a:r>
              <a:rPr lang="en-US" sz="2400" dirty="0" smtClean="0">
                <a:effectLst>
                  <a:outerShdw blurRad="38100" dist="38100" dir="2700000" algn="tl">
                    <a:srgbClr val="C0C0C0"/>
                  </a:outerShdw>
                </a:effectLst>
                <a:latin typeface="Arial" pitchFamily="34" charset="0"/>
                <a:cs typeface="Arial" pitchFamily="34" charset="0"/>
              </a:rPr>
              <a:t>.</a:t>
            </a:r>
            <a:endParaRPr lang="fa-IR" sz="2400" dirty="0">
              <a:effectLst>
                <a:outerShdw blurRad="38100" dist="38100" dir="2700000" algn="tl">
                  <a:srgbClr val="C0C0C0"/>
                </a:outerShdw>
              </a:effectLst>
              <a:latin typeface="Arial" pitchFamily="34" charset="0"/>
              <a:cs typeface="Arial" pitchFamily="34" charset="0"/>
            </a:endParaRPr>
          </a:p>
          <a:p>
            <a:pPr algn="r" rtl="1"/>
            <a:r>
              <a:rPr lang="fa-IR" sz="2400" dirty="0" smtClean="0">
                <a:effectLst>
                  <a:outerShdw blurRad="38100" dist="38100" dir="2700000" algn="tl">
                    <a:srgbClr val="C0C0C0"/>
                  </a:outerShdw>
                </a:effectLst>
                <a:latin typeface="Arial" pitchFamily="34" charset="0"/>
                <a:cs typeface="Arial" pitchFamily="34" charset="0"/>
              </a:rPr>
              <a:t>نتايج </a:t>
            </a:r>
            <a:r>
              <a:rPr lang="fa-IR" sz="2400" dirty="0">
                <a:effectLst>
                  <a:outerShdw blurRad="38100" dist="38100" dir="2700000" algn="tl">
                    <a:srgbClr val="C0C0C0"/>
                  </a:outerShdw>
                </a:effectLst>
                <a:latin typeface="Arial" pitchFamily="34" charset="0"/>
                <a:cs typeface="Arial" pitchFamily="34" charset="0"/>
              </a:rPr>
              <a:t>بدست آمده را </a:t>
            </a:r>
            <a:r>
              <a:rPr lang="fa-IR" sz="2400" dirty="0" smtClean="0">
                <a:effectLst>
                  <a:outerShdw blurRad="38100" dist="38100" dir="2700000" algn="tl">
                    <a:srgbClr val="C0C0C0"/>
                  </a:outerShdw>
                </a:effectLst>
                <a:latin typeface="Arial" pitchFamily="34" charset="0"/>
                <a:cs typeface="Arial" pitchFamily="34" charset="0"/>
              </a:rPr>
              <a:t>نمي </a:t>
            </a:r>
            <a:r>
              <a:rPr lang="fa-IR" sz="2400" dirty="0">
                <a:effectLst>
                  <a:outerShdw blurRad="38100" dist="38100" dir="2700000" algn="tl">
                    <a:srgbClr val="C0C0C0"/>
                  </a:outerShdw>
                </a:effectLst>
                <a:latin typeface="Arial" pitchFamily="34" charset="0"/>
                <a:cs typeface="Arial" pitchFamily="34" charset="0"/>
              </a:rPr>
              <a:t>توان با </a:t>
            </a:r>
            <a:r>
              <a:rPr lang="fa-IR" sz="2400" dirty="0" smtClean="0">
                <a:effectLst>
                  <a:outerShdw blurRad="38100" dist="38100" dir="2700000" algn="tl">
                    <a:srgbClr val="C0C0C0"/>
                  </a:outerShdw>
                </a:effectLst>
                <a:latin typeface="Arial" pitchFamily="34" charset="0"/>
                <a:cs typeface="Arial" pitchFamily="34" charset="0"/>
              </a:rPr>
              <a:t>ادعاي قوي </a:t>
            </a:r>
            <a:r>
              <a:rPr lang="fa-IR" sz="2400" dirty="0">
                <a:effectLst>
                  <a:outerShdw blurRad="38100" dist="38100" dir="2700000" algn="tl">
                    <a:srgbClr val="C0C0C0"/>
                  </a:outerShdw>
                </a:effectLst>
                <a:latin typeface="Arial" pitchFamily="34" charset="0"/>
                <a:cs typeface="Arial" pitchFamily="34" charset="0"/>
              </a:rPr>
              <a:t>به جامعه هدف </a:t>
            </a:r>
            <a:r>
              <a:rPr lang="fa-IR" sz="2400" dirty="0" smtClean="0">
                <a:effectLst>
                  <a:outerShdw blurRad="38100" dist="38100" dir="2700000" algn="tl">
                    <a:srgbClr val="C0C0C0"/>
                  </a:outerShdw>
                </a:effectLst>
                <a:latin typeface="Arial" pitchFamily="34" charset="0"/>
                <a:cs typeface="Arial" pitchFamily="34" charset="0"/>
              </a:rPr>
              <a:t>تعميم </a:t>
            </a:r>
            <a:r>
              <a:rPr lang="fa-IR" sz="2400" dirty="0">
                <a:effectLst>
                  <a:outerShdw blurRad="38100" dist="38100" dir="2700000" algn="tl">
                    <a:srgbClr val="C0C0C0"/>
                  </a:outerShdw>
                </a:effectLst>
                <a:latin typeface="Arial" pitchFamily="34" charset="0"/>
                <a:cs typeface="Arial" pitchFamily="34" charset="0"/>
              </a:rPr>
              <a:t>داد.</a:t>
            </a:r>
          </a:p>
          <a:p>
            <a:pPr algn="r" rtl="1"/>
            <a:r>
              <a:rPr lang="fa-IR" sz="2400" dirty="0">
                <a:effectLst>
                  <a:outerShdw blurRad="38100" dist="38100" dir="2700000" algn="tl">
                    <a:srgbClr val="C0C0C0"/>
                  </a:outerShdw>
                </a:effectLst>
                <a:latin typeface="Arial" pitchFamily="34" charset="0"/>
                <a:cs typeface="Arial" pitchFamily="34" charset="0"/>
              </a:rPr>
              <a:t>روش مناسب </a:t>
            </a:r>
            <a:r>
              <a:rPr lang="fa-IR" sz="2400" dirty="0" smtClean="0">
                <a:effectLst>
                  <a:outerShdw blurRad="38100" dist="38100" dir="2700000" algn="tl">
                    <a:srgbClr val="C0C0C0"/>
                  </a:outerShdw>
                </a:effectLst>
                <a:latin typeface="Arial" pitchFamily="34" charset="0"/>
                <a:cs typeface="Arial" pitchFamily="34" charset="0"/>
              </a:rPr>
              <a:t>براي </a:t>
            </a:r>
            <a:r>
              <a:rPr lang="fa-IR" sz="2400" dirty="0">
                <a:effectLst>
                  <a:outerShdw blurRad="38100" dist="38100" dir="2700000" algn="tl">
                    <a:srgbClr val="C0C0C0"/>
                  </a:outerShdw>
                </a:effectLst>
                <a:latin typeface="Arial" pitchFamily="34" charset="0"/>
                <a:cs typeface="Arial" pitchFamily="34" charset="0"/>
              </a:rPr>
              <a:t>برآورد </a:t>
            </a:r>
            <a:r>
              <a:rPr lang="fa-IR" sz="2400" dirty="0" smtClean="0">
                <a:effectLst>
                  <a:outerShdw blurRad="38100" dist="38100" dir="2700000" algn="tl">
                    <a:srgbClr val="C0C0C0"/>
                  </a:outerShdw>
                </a:effectLst>
                <a:latin typeface="Arial" pitchFamily="34" charset="0"/>
                <a:cs typeface="Arial" pitchFamily="34" charset="0"/>
              </a:rPr>
              <a:t>پارامترهاي </a:t>
            </a:r>
            <a:r>
              <a:rPr lang="fa-IR" sz="2400" dirty="0">
                <a:effectLst>
                  <a:outerShdw blurRad="38100" dist="38100" dir="2700000" algn="tl">
                    <a:srgbClr val="C0C0C0"/>
                  </a:outerShdw>
                </a:effectLst>
                <a:latin typeface="Arial" pitchFamily="34" charset="0"/>
                <a:cs typeface="Arial" pitchFamily="34" charset="0"/>
              </a:rPr>
              <a:t>جامعه </a:t>
            </a:r>
            <a:r>
              <a:rPr lang="fa-IR" sz="2400" dirty="0" smtClean="0">
                <a:effectLst>
                  <a:outerShdw blurRad="38100" dist="38100" dir="2700000" algn="tl">
                    <a:srgbClr val="C0C0C0"/>
                  </a:outerShdw>
                </a:effectLst>
                <a:latin typeface="Arial" pitchFamily="34" charset="0"/>
                <a:cs typeface="Arial" pitchFamily="34" charset="0"/>
              </a:rPr>
              <a:t>نمي </a:t>
            </a:r>
            <a:r>
              <a:rPr lang="fa-IR" sz="2400" dirty="0">
                <a:effectLst>
                  <a:outerShdw blurRad="38100" dist="38100" dir="2700000" algn="tl">
                    <a:srgbClr val="C0C0C0"/>
                  </a:outerShdw>
                </a:effectLst>
                <a:latin typeface="Arial" pitchFamily="34" charset="0"/>
                <a:cs typeface="Arial" pitchFamily="34" charset="0"/>
              </a:rPr>
              <a:t>باشد.</a:t>
            </a:r>
          </a:p>
          <a:p>
            <a:endParaRPr lang="en-US" sz="2400" dirty="0">
              <a:effectLst>
                <a:outerShdw blurRad="38100" dist="38100" dir="2700000" algn="tl">
                  <a:srgbClr val="C0C0C0"/>
                </a:outerShdw>
              </a:effectLst>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405</TotalTime>
  <Words>1270</Words>
  <Application>Microsoft Office PowerPoint</Application>
  <PresentationFormat>On-screen Show (4:3)</PresentationFormat>
  <Paragraphs>152</Paragraphs>
  <Slides>21</Slides>
  <Notes>17</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Flow</vt:lpstr>
      <vt:lpstr>محيط پژوهش</vt:lpstr>
      <vt:lpstr>Slide 2</vt:lpstr>
      <vt:lpstr>Slide 3</vt:lpstr>
      <vt:lpstr>Slide 4</vt:lpstr>
      <vt:lpstr>Slide 5</vt:lpstr>
      <vt:lpstr>Slide 6</vt:lpstr>
      <vt:lpstr>نمونه گیری غیر احتمالی</vt:lpstr>
      <vt:lpstr>نمونه گیری غیر احتمالی</vt:lpstr>
      <vt:lpstr>معايب روش هاي نمونه گيري غير احتمالي</vt:lpstr>
      <vt:lpstr>Slide 10</vt:lpstr>
      <vt:lpstr>Slide 11</vt:lpstr>
      <vt:lpstr>Slide 12</vt:lpstr>
      <vt:lpstr>معايب</vt:lpstr>
      <vt:lpstr>براي انجام نمونه گيري تصادفي ساده بايد:</vt:lpstr>
      <vt:lpstr>نمونه گيري تصادفي ساده</vt:lpstr>
      <vt:lpstr>Slide 16</vt:lpstr>
      <vt:lpstr>Slide 17</vt:lpstr>
      <vt:lpstr>Slide 18</vt:lpstr>
      <vt:lpstr>Slide 19</vt:lpstr>
      <vt:lpstr>Slide 20</vt:lpstr>
      <vt:lpstr>     نمونه گيری چند مرحله‌اي Multistage sampling</vt:lpstr>
    </vt:vector>
  </TitlesOfParts>
  <Company>Rayavaran Co.</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Behrad Sadoughian</dc:creator>
  <cp:lastModifiedBy>parhizkar</cp:lastModifiedBy>
  <cp:revision>108</cp:revision>
  <dcterms:created xsi:type="dcterms:W3CDTF">2011-10-10T08:30:48Z</dcterms:created>
  <dcterms:modified xsi:type="dcterms:W3CDTF">2014-05-19T08:11:03Z</dcterms:modified>
</cp:coreProperties>
</file>